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67"/>
  </p:notesMasterIdLst>
  <p:sldIdLst>
    <p:sldId id="471" r:id="rId5"/>
    <p:sldId id="411" r:id="rId6"/>
    <p:sldId id="486" r:id="rId7"/>
    <p:sldId id="472" r:id="rId8"/>
    <p:sldId id="418" r:id="rId9"/>
    <p:sldId id="473" r:id="rId10"/>
    <p:sldId id="419" r:id="rId11"/>
    <p:sldId id="422" r:id="rId12"/>
    <p:sldId id="424" r:id="rId13"/>
    <p:sldId id="425" r:id="rId14"/>
    <p:sldId id="428" r:id="rId15"/>
    <p:sldId id="429" r:id="rId16"/>
    <p:sldId id="430" r:id="rId17"/>
    <p:sldId id="431" r:id="rId18"/>
    <p:sldId id="432" r:id="rId19"/>
    <p:sldId id="433" r:id="rId20"/>
    <p:sldId id="434" r:id="rId21"/>
    <p:sldId id="474" r:id="rId22"/>
    <p:sldId id="316" r:id="rId23"/>
    <p:sldId id="475" r:id="rId24"/>
    <p:sldId id="452" r:id="rId25"/>
    <p:sldId id="453" r:id="rId26"/>
    <p:sldId id="321" r:id="rId27"/>
    <p:sldId id="322" r:id="rId28"/>
    <p:sldId id="459" r:id="rId29"/>
    <p:sldId id="440" r:id="rId30"/>
    <p:sldId id="441" r:id="rId31"/>
    <p:sldId id="476" r:id="rId32"/>
    <p:sldId id="477" r:id="rId33"/>
    <p:sldId id="458" r:id="rId34"/>
    <p:sldId id="455" r:id="rId35"/>
    <p:sldId id="443" r:id="rId36"/>
    <p:sldId id="478" r:id="rId37"/>
    <p:sldId id="466" r:id="rId38"/>
    <p:sldId id="462" r:id="rId39"/>
    <p:sldId id="465" r:id="rId40"/>
    <p:sldId id="467" r:id="rId41"/>
    <p:sldId id="468" r:id="rId42"/>
    <p:sldId id="469" r:id="rId43"/>
    <p:sldId id="470" r:id="rId44"/>
    <p:sldId id="481" r:id="rId45"/>
    <p:sldId id="484" r:id="rId46"/>
    <p:sldId id="450" r:id="rId47"/>
    <p:sldId id="483" r:id="rId48"/>
    <p:sldId id="330" r:id="rId49"/>
    <p:sldId id="331" r:id="rId50"/>
    <p:sldId id="332" r:id="rId51"/>
    <p:sldId id="333" r:id="rId52"/>
    <p:sldId id="334" r:id="rId53"/>
    <p:sldId id="335" r:id="rId54"/>
    <p:sldId id="336" r:id="rId55"/>
    <p:sldId id="377" r:id="rId56"/>
    <p:sldId id="363" r:id="rId57"/>
    <p:sldId id="380" r:id="rId58"/>
    <p:sldId id="381" r:id="rId59"/>
    <p:sldId id="382" r:id="rId60"/>
    <p:sldId id="339" r:id="rId61"/>
    <p:sldId id="342" r:id="rId62"/>
    <p:sldId id="350" r:id="rId63"/>
    <p:sldId id="351" r:id="rId64"/>
    <p:sldId id="485" r:id="rId65"/>
    <p:sldId id="479"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40316" autoAdjust="0"/>
  </p:normalViewPr>
  <p:slideViewPr>
    <p:cSldViewPr>
      <p:cViewPr varScale="1">
        <p:scale>
          <a:sx n="25" d="100"/>
          <a:sy n="25" d="100"/>
        </p:scale>
        <p:origin x="3336" y="184"/>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3/17/16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ergeyteplyakov.blogspot.com/2014/03/template-method-design-pattern.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Основой объектно-ориентированного</a:t>
            </a:r>
            <a:r>
              <a:rPr lang="ru-RU" baseline="0" dirty="0" smtClean="0"/>
              <a:t> стиля является объектная модель. Она состоит из 4 главных элементов</a:t>
            </a:r>
          </a:p>
          <a:p>
            <a:pPr marL="171450" indent="-171450">
              <a:buFontTx/>
              <a:buChar char="-"/>
            </a:pPr>
            <a:r>
              <a:rPr lang="ru-RU" baseline="0" dirty="0" smtClean="0"/>
              <a:t>Абстракция – выделяет существенные характеристики объекта, отличающие его ото всех других объектов, таким образом, четко описывает его концептуальные границы с точки зрения наблюдателя</a:t>
            </a:r>
          </a:p>
          <a:p>
            <a:pPr marL="171450" indent="-171450">
              <a:buFontTx/>
              <a:buChar char="-"/>
            </a:pPr>
            <a:r>
              <a:rPr lang="ru-RU" baseline="0" dirty="0" smtClean="0"/>
              <a:t>Инкапсуляция</a:t>
            </a:r>
          </a:p>
          <a:p>
            <a:pPr marL="171450" indent="-171450">
              <a:buFontTx/>
              <a:buChar char="-"/>
            </a:pPr>
            <a:r>
              <a:rPr lang="ru-RU" baseline="0" dirty="0" smtClean="0"/>
              <a:t>Модульность</a:t>
            </a:r>
          </a:p>
          <a:p>
            <a:pPr marL="171450" indent="-171450">
              <a:buFontTx/>
              <a:buChar char="-"/>
            </a:pPr>
            <a:r>
              <a:rPr lang="ru-RU" baseline="0" dirty="0" smtClean="0"/>
              <a:t>Иерархия</a:t>
            </a:r>
          </a:p>
          <a:p>
            <a:pPr marL="0" indent="0">
              <a:buFontTx/>
              <a:buNone/>
            </a:pPr>
            <a:r>
              <a:rPr lang="ru-RU" baseline="0" dirty="0" smtClean="0"/>
              <a:t>+ 3 дополнительных элементы</a:t>
            </a:r>
          </a:p>
          <a:p>
            <a:pPr marL="171450" indent="-171450">
              <a:buFontTx/>
              <a:buChar char="-"/>
            </a:pPr>
            <a:r>
              <a:rPr lang="ru-RU" baseline="0" dirty="0" smtClean="0"/>
              <a:t>Контроль типов</a:t>
            </a:r>
          </a:p>
          <a:p>
            <a:pPr marL="171450" indent="-171450">
              <a:buFontTx/>
              <a:buChar char="-"/>
            </a:pPr>
            <a:r>
              <a:rPr lang="ru-RU" baseline="0" dirty="0" smtClean="0"/>
              <a:t>Параллелизм</a:t>
            </a:r>
          </a:p>
          <a:p>
            <a:pPr marL="171450" indent="-171450">
              <a:buFontTx/>
              <a:buChar char="-"/>
            </a:pPr>
            <a:r>
              <a:rPr lang="ru-RU" baseline="0" dirty="0" err="1" smtClean="0"/>
              <a:t>Персистентность</a:t>
            </a:r>
            <a:endParaRPr lang="ru-RU"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a:t>
            </a:fld>
            <a:endParaRPr lang="en-US"/>
          </a:p>
        </p:txBody>
      </p:sp>
    </p:spTree>
    <p:extLst>
      <p:ext uri="{BB962C8B-B14F-4D97-AF65-F5344CB8AC3E}">
        <p14:creationId xmlns:p14="http://schemas.microsoft.com/office/powerpoint/2010/main" val="1548233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a:solidFill>
                  <a:schemeClr val="tx1"/>
                </a:solidFill>
                <a:latin typeface="+mn-lt"/>
                <a:ea typeface="+mn-ea"/>
                <a:cs typeface="+mn-cs"/>
              </a:rPr>
              <a:t>//</a:t>
            </a:r>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p>
          <a:p>
            <a:endParaRPr lang="en-US"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msdn.microsoft.com</a:t>
            </a:r>
            <a:r>
              <a:rPr lang="en-US" dirty="0"/>
              <a:t>/</a:t>
            </a:r>
            <a:r>
              <a:rPr lang="en-US" dirty="0" err="1"/>
              <a:t>ru-ru</a:t>
            </a:r>
            <a:r>
              <a:rPr lang="en-US" dirty="0"/>
              <a:t>/library/ms173152(v=vs.100).</a:t>
            </a:r>
            <a:r>
              <a:rPr lang="en-US" dirty="0" err="1"/>
              <a:t>aspx</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31</a:t>
            </a:fld>
            <a:endParaRPr lang="en-US"/>
          </a:p>
        </p:txBody>
      </p:sp>
    </p:spTree>
    <p:extLst>
      <p:ext uri="{BB962C8B-B14F-4D97-AF65-F5344CB8AC3E}">
        <p14:creationId xmlns:p14="http://schemas.microsoft.com/office/powerpoint/2010/main" val="223560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a:t>
            </a:r>
            <a:r>
              <a:rPr lang="en-US" dirty="0" err="1"/>
              <a:t>str</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34</a:t>
            </a:fld>
            <a:endParaRPr lang="en-US"/>
          </a:p>
        </p:txBody>
      </p:sp>
    </p:spTree>
    <p:extLst>
      <p:ext uri="{BB962C8B-B14F-4D97-AF65-F5344CB8AC3E}">
        <p14:creationId xmlns:p14="http://schemas.microsoft.com/office/powerpoint/2010/main" val="1600028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normAutofit fontScale="92500" lnSpcReduction="20000"/>
          </a:bodyPr>
          <a:lstStyle/>
          <a:p>
            <a:pPr marL="342900" indent="-342900" defTabSz="914400">
              <a:lnSpc>
                <a:spcPct val="100000"/>
              </a:lnSpc>
              <a:spcBef>
                <a:spcPts val="400"/>
              </a:spcBef>
              <a:defRPr sz="1800">
                <a:latin typeface="Helvetica LT Std"/>
                <a:ea typeface="Helvetica LT Std"/>
                <a:cs typeface="Helvetica LT Std"/>
                <a:sym typeface="Helvetica LT Std"/>
              </a:defRPr>
            </a:pPr>
            <a:r>
              <a:rPr dirty="0"/>
              <a:t>Одним из множества способов создания поддерживаемого кода является использование слабого связывания. Еще в 1995 году, когда "Банда четырех" (Эрих Гамма, Ричард Хелм, Ральф Джонсон, Джон Влиссидс) написала книгу "Паттерны проектирования" ("Design Patterns"), существовало универсальное знание:</a:t>
            </a:r>
          </a:p>
          <a:p>
            <a:pPr marL="342900" indent="-342900" defTabSz="914400">
              <a:lnSpc>
                <a:spcPct val="100000"/>
              </a:lnSpc>
              <a:spcBef>
                <a:spcPts val="400"/>
              </a:spcBef>
              <a:defRPr sz="1800">
                <a:latin typeface="Helvetica LT Std"/>
                <a:ea typeface="Helvetica LT Std"/>
                <a:cs typeface="Helvetica LT Std"/>
                <a:sym typeface="Helvetica LT Std"/>
              </a:defRPr>
            </a:pPr>
            <a:r>
              <a:rPr dirty="0"/>
              <a:t>Программируй, основываясь на интерфейсе, а не на классах. Этот совет является не заключением, а скорее остроумной предпосылкой книги "Паттерны проектирования": он появляется на странице 18. </a:t>
            </a:r>
            <a:r>
              <a:rPr b="1" dirty="0"/>
              <a:t>Слабое связывание делает код расширяемым, а расширяемость делает его поддерживаемым</a:t>
            </a:r>
            <a:r>
              <a:rPr dirty="0"/>
              <a:t>. DI – это не более чем технология, которая разрешает слабое связывание</a:t>
            </a:r>
            <a:r>
              <a:rPr dirty="0" smtClean="0"/>
              <a:t>.</a:t>
            </a:r>
            <a:endParaRPr lang="en-US" dirty="0" smtClean="0"/>
          </a:p>
          <a:p>
            <a:pPr marL="342900" indent="-342900" defTabSz="914400">
              <a:lnSpc>
                <a:spcPct val="100000"/>
              </a:lnSpc>
              <a:spcBef>
                <a:spcPts val="400"/>
              </a:spcBef>
              <a:defRPr sz="1800">
                <a:latin typeface="Helvetica LT Std"/>
                <a:ea typeface="Helvetica LT Std"/>
                <a:cs typeface="Helvetica LT Std"/>
                <a:sym typeface="Helvetica LT Std"/>
              </a:defRPr>
            </a:pPr>
            <a:r>
              <a:rPr lang="en-US" smtClean="0"/>
              <a:t>gj</a:t>
            </a:r>
            <a:endParaRPr dirty="0"/>
          </a:p>
        </p:txBody>
      </p:sp>
    </p:spTree>
    <p:extLst>
      <p:ext uri="{BB962C8B-B14F-4D97-AF65-F5344CB8AC3E}">
        <p14:creationId xmlns:p14="http://schemas.microsoft.com/office/powerpoint/2010/main" val="2118421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36</a:t>
            </a:fld>
            <a:endParaRPr lang="en-US"/>
          </a:p>
        </p:txBody>
      </p:sp>
    </p:spTree>
    <p:extLst>
      <p:ext uri="{BB962C8B-B14F-4D97-AF65-F5344CB8AC3E}">
        <p14:creationId xmlns:p14="http://schemas.microsoft.com/office/powerpoint/2010/main" val="1106059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Использование интерфейса позволяет упростить разработку и выполнять стандартизацию кода</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41</a:t>
            </a:fld>
            <a:endParaRPr lang="en-US"/>
          </a:p>
        </p:txBody>
      </p:sp>
    </p:spTree>
    <p:extLst>
      <p:ext uri="{BB962C8B-B14F-4D97-AF65-F5344CB8AC3E}">
        <p14:creationId xmlns:p14="http://schemas.microsoft.com/office/powerpoint/2010/main" val="97693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1" kern="1200" dirty="0">
                <a:solidFill>
                  <a:schemeClr val="tx1"/>
                </a:solidFill>
                <a:latin typeface="+mn-lt"/>
                <a:ea typeface="+mn-ea"/>
                <a:cs typeface="+mn-cs"/>
              </a:rPr>
              <a:t>один интерфейс — множество методов! Любимый лозунг</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42</a:t>
            </a:fld>
            <a:endParaRPr lang="en-US"/>
          </a:p>
        </p:txBody>
      </p:sp>
    </p:spTree>
    <p:extLst>
      <p:ext uri="{BB962C8B-B14F-4D97-AF65-F5344CB8AC3E}">
        <p14:creationId xmlns:p14="http://schemas.microsoft.com/office/powerpoint/2010/main" val="161890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ru-RU" sz="1200" b="0" i="0" kern="1200" dirty="0">
                <a:solidFill>
                  <a:schemeClr val="tx1"/>
                </a:solidFill>
                <a:effectLst/>
                <a:latin typeface="+mn-lt"/>
                <a:ea typeface="+mn-ea"/>
                <a:cs typeface="+mn-cs"/>
              </a:rPr>
              <a:t>Аргументы класса говорят о том, что на данном уровне нельзя принять некоторое решение самостоятельно, и класс перекладывает его на вызывающий код. Наличие аргументов – это компромисс между простотой и гибкостью. Класс без аргументов/зависимостей прост в использовании, но у разных клиентов могут быть разные потребности, которые решаются «конфигурированием» класса с помощью аргументов.</a:t>
            </a:r>
          </a:p>
          <a:p>
            <a:r>
              <a:rPr lang="ru-RU" sz="1200" b="0" i="0" kern="1200" dirty="0">
                <a:solidFill>
                  <a:schemeClr val="tx1"/>
                </a:solidFill>
                <a:effectLst/>
                <a:latin typeface="+mn-lt"/>
                <a:ea typeface="+mn-ea"/>
                <a:cs typeface="+mn-cs"/>
              </a:rPr>
              <a:t>Чем сложнее аргументы, тем сложнее пользоваться классом. Проще всего, когда класс завязан на примитивные типы. Сложнее, когда он завязан на пользовательские неизменяемые типы. Еще сложнее, когда он завязан на интерфейсы или абстрактные классы. Последнее значит, что класс не знает, что ему понадобится и предлагает решить эту проблему клиентам.</a:t>
            </a:r>
          </a:p>
          <a:p>
            <a:r>
              <a:rPr lang="ru-RU" sz="1200" b="0" i="0" kern="1200" dirty="0">
                <a:solidFill>
                  <a:schemeClr val="tx1"/>
                </a:solidFill>
                <a:effectLst/>
                <a:latin typeface="+mn-lt"/>
                <a:ea typeface="+mn-ea"/>
                <a:cs typeface="+mn-cs"/>
              </a:rPr>
              <a:t>Причины, когда класс должен требовать интерфейсы в аргументах конструктора:</a:t>
            </a:r>
          </a:p>
          <a:p>
            <a:r>
              <a:rPr lang="ru-RU" sz="1200" b="1" i="0" kern="1200" dirty="0">
                <a:solidFill>
                  <a:schemeClr val="tx1"/>
                </a:solidFill>
                <a:effectLst/>
                <a:latin typeface="+mn-lt"/>
                <a:ea typeface="+mn-ea"/>
                <a:cs typeface="+mn-cs"/>
              </a:rPr>
              <a:t>Класс работает с семейством типов</a:t>
            </a:r>
            <a:r>
              <a:rPr lang="ru-RU" sz="1200" b="0" i="0" kern="1200" dirty="0">
                <a:solidFill>
                  <a:schemeClr val="tx1"/>
                </a:solidFill>
                <a:effectLst/>
                <a:latin typeface="+mn-lt"/>
                <a:ea typeface="+mn-ea"/>
                <a:cs typeface="+mn-cs"/>
              </a:rPr>
              <a:t>. «Семейство типов» уже существует и определяется требованиями текущей модели, а не воображением разработчика.</a:t>
            </a:r>
          </a:p>
          <a:p>
            <a:r>
              <a:rPr lang="ru-RU" sz="1200" b="1" i="0" kern="1200" dirty="0">
                <a:solidFill>
                  <a:schemeClr val="tx1"/>
                </a:solidFill>
                <a:effectLst/>
                <a:latin typeface="+mn-lt"/>
                <a:ea typeface="+mn-ea"/>
                <a:cs typeface="+mn-cs"/>
              </a:rPr>
              <a:t>Следствие DIP</a:t>
            </a:r>
            <a:r>
              <a:rPr lang="ru-RU" sz="1200" b="0" i="0" kern="1200" dirty="0">
                <a:solidFill>
                  <a:schemeClr val="tx1"/>
                </a:solidFill>
                <a:effectLst/>
                <a:latin typeface="+mn-lt"/>
                <a:ea typeface="+mn-ea"/>
                <a:cs typeface="+mn-cs"/>
              </a:rPr>
              <a:t>.</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Класс хочет общаться с объектом другого уровня. Он сам определяет интерфейс и требует его реализацию. Можно рассматривать, как особую форму паттерна Наблюдателя.</a:t>
            </a:r>
          </a:p>
          <a:p>
            <a:r>
              <a:rPr lang="ru-RU" sz="1200" b="1" i="0" kern="1200" dirty="0">
                <a:solidFill>
                  <a:schemeClr val="tx1"/>
                </a:solidFill>
                <a:effectLst/>
                <a:latin typeface="+mn-lt"/>
                <a:ea typeface="+mn-ea"/>
                <a:cs typeface="+mn-cs"/>
              </a:rPr>
              <a:t>Для обеспечения тестируемости. </a:t>
            </a:r>
            <a:r>
              <a:rPr lang="ru-RU" sz="1200" b="0" i="0" kern="1200" dirty="0">
                <a:solidFill>
                  <a:schemeClr val="tx1"/>
                </a:solidFill>
                <a:effectLst/>
                <a:latin typeface="+mn-lt"/>
                <a:ea typeface="+mn-ea"/>
                <a:cs typeface="+mn-cs"/>
              </a:rPr>
              <a:t>Полезно, только если реализация «абстракции» завязана на внешнее окружение. Даже в этом случае можно обойтись </a:t>
            </a:r>
            <a:r>
              <a:rPr lang="ru-RU" sz="1200" b="0" i="0" u="none" strike="noStrike" kern="1200" dirty="0">
                <a:solidFill>
                  <a:schemeClr val="tx1"/>
                </a:solidFill>
                <a:effectLst/>
                <a:latin typeface="+mn-lt"/>
                <a:ea typeface="+mn-ea"/>
                <a:cs typeface="+mn-cs"/>
                <a:hlinkClick r:id="rId3"/>
              </a:rPr>
              <a:t>Шаблонным Методом</a:t>
            </a:r>
            <a:r>
              <a:rPr lang="ru-RU" sz="1200" b="0" i="0" kern="1200" dirty="0">
                <a:solidFill>
                  <a:schemeClr val="tx1"/>
                </a:solidFill>
                <a:effectLst/>
                <a:latin typeface="+mn-lt"/>
                <a:ea typeface="+mn-ea"/>
                <a:cs typeface="+mn-cs"/>
              </a:rPr>
              <a:t>: выделить общение с внешним ресурсом не во внешнюю зависимость, а в виртуальный метод и переопределить его в тесте.</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43</a:t>
            </a:fld>
            <a:endParaRPr lang="en-US"/>
          </a:p>
        </p:txBody>
      </p:sp>
    </p:spTree>
    <p:extLst>
      <p:ext uri="{BB962C8B-B14F-4D97-AF65-F5344CB8AC3E}">
        <p14:creationId xmlns:p14="http://schemas.microsoft.com/office/powerpoint/2010/main" val="214746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Абстракция сущности,</a:t>
            </a:r>
            <a:r>
              <a:rPr lang="ru-RU" baseline="0" dirty="0" smtClean="0"/>
              <a:t> действия, виртуальной машины и произвольная абстракция</a:t>
            </a:r>
          </a:p>
          <a:p>
            <a:r>
              <a:rPr lang="ru-RU" baseline="0" dirty="0" smtClean="0"/>
              <a:t>Построение абстракции сущности , поскольку они соответствуют сущностям предметной области</a:t>
            </a:r>
          </a:p>
          <a:p>
            <a:r>
              <a:rPr lang="ru-RU" baseline="0" dirty="0" smtClean="0"/>
              <a:t>Абстракция и инкапсуляция – в центре абстракции находится наблюдаемое поведение, а инкапсуляция сосредоточена на реализации, обеспечивающей это поведение</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a:t>
            </a:fld>
            <a:endParaRPr lang="en-US"/>
          </a:p>
        </p:txBody>
      </p:sp>
    </p:spTree>
    <p:extLst>
      <p:ext uri="{BB962C8B-B14F-4D97-AF65-F5344CB8AC3E}">
        <p14:creationId xmlns:p14="http://schemas.microsoft.com/office/powerpoint/2010/main" val="65346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baseline="0" dirty="0" smtClean="0"/>
              <a:t>Абстракция и инкапсуляция – в центре абстракции находится наблюдаемое поведение, а инкапсуляция сосредоточена на реализации, обеспечивающей это поведение</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a:t>
            </a:fld>
            <a:endParaRPr lang="en-US"/>
          </a:p>
        </p:txBody>
      </p:sp>
    </p:spTree>
    <p:extLst>
      <p:ext uri="{BB962C8B-B14F-4D97-AF65-F5344CB8AC3E}">
        <p14:creationId xmlns:p14="http://schemas.microsoft.com/office/powerpoint/2010/main" val="123903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pPr lvl="0"/>
            <a:endParaRPr/>
          </a:p>
        </p:txBody>
      </p:sp>
      <p:sp>
        <p:nvSpPr>
          <p:cNvPr id="251" name="Shape 2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поддерживает статические, экземплярные, виртуальные и абстрактные свойства. Свойства могут помечаться модификатором доступа и определятся в интерфейсах.</a:t>
            </a:r>
          </a:p>
          <a:p>
            <a:pPr lvl="0" defTabSz="914400">
              <a:lnSpc>
                <a:spcPct val="100000"/>
              </a:lnSpc>
              <a:spcBef>
                <a:spcPts val="400"/>
              </a:spcBef>
              <a:defRPr sz="1800"/>
            </a:pPr>
            <a:r>
              <a:rPr sz="1200" dirty="0">
                <a:latin typeface="Calibri"/>
                <a:ea typeface="Calibri"/>
                <a:cs typeface="Calibri"/>
                <a:sym typeface="Calibri"/>
              </a:rPr>
              <a:t>Свойства нельзя перегрузить!</a:t>
            </a:r>
          </a:p>
        </p:txBody>
      </p:sp>
    </p:spTree>
    <p:extLst>
      <p:ext uri="{BB962C8B-B14F-4D97-AF65-F5344CB8AC3E}">
        <p14:creationId xmlns:p14="http://schemas.microsoft.com/office/powerpoint/2010/main" val="168169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pPr lvl="0"/>
            <a:endParaRPr/>
          </a:p>
        </p:txBody>
      </p:sp>
      <p:sp>
        <p:nvSpPr>
          <p:cNvPr id="451" name="Shape 4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Могут привести к исключениям</a:t>
            </a:r>
          </a:p>
          <a:p>
            <a:pPr lvl="0" defTabSz="914400">
              <a:lnSpc>
                <a:spcPct val="100000"/>
              </a:lnSpc>
              <a:spcBef>
                <a:spcPts val="400"/>
              </a:spcBef>
              <a:defRPr sz="1800"/>
            </a:pPr>
            <a:r>
              <a:rPr sz="1200">
                <a:latin typeface="Calibri"/>
                <a:ea typeface="Calibri"/>
                <a:cs typeface="Calibri"/>
                <a:sym typeface="Calibri"/>
              </a:rPr>
              <a:t>Нельзя передавать в качестве парметров в методы с ключевыми словами ref out</a:t>
            </a:r>
          </a:p>
        </p:txBody>
      </p:sp>
    </p:spTree>
    <p:extLst>
      <p:ext uri="{BB962C8B-B14F-4D97-AF65-F5344CB8AC3E}">
        <p14:creationId xmlns:p14="http://schemas.microsoft.com/office/powerpoint/2010/main" val="195774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0" kern="1200" dirty="0">
                <a:solidFill>
                  <a:schemeClr val="tx1"/>
                </a:solidFill>
                <a:effectLst/>
                <a:latin typeface="+mn-lt"/>
                <a:ea typeface="+mn-ea"/>
                <a:cs typeface="+mn-cs"/>
              </a:rPr>
              <a:t>Наследование, вместе с инкапсуляцией и полиморфизмом, является одной из трех основных характеристик (или </a:t>
            </a:r>
            <a:r>
              <a:rPr lang="ru-RU" sz="1200" b="0" i="1" kern="1200" dirty="0">
                <a:solidFill>
                  <a:schemeClr val="tx1"/>
                </a:solidFill>
                <a:effectLst/>
                <a:latin typeface="+mn-lt"/>
                <a:ea typeface="+mn-ea"/>
                <a:cs typeface="+mn-cs"/>
              </a:rPr>
              <a:t>базовых понятий</a:t>
            </a:r>
            <a:r>
              <a:rPr lang="ru-RU" sz="1200" b="0" i="0" kern="1200" dirty="0">
                <a:solidFill>
                  <a:schemeClr val="tx1"/>
                </a:solidFill>
                <a:effectLst/>
                <a:latin typeface="+mn-lt"/>
                <a:ea typeface="+mn-ea"/>
                <a:cs typeface="+mn-cs"/>
              </a:rPr>
              <a:t>) объектно-ориентированного программирования. </a:t>
            </a:r>
          </a:p>
          <a:p>
            <a:r>
              <a:rPr lang="ru-RU" sz="1200" b="0" i="0" kern="1200" dirty="0">
                <a:solidFill>
                  <a:schemeClr val="tx1"/>
                </a:solidFill>
                <a:effectLst/>
                <a:latin typeface="+mn-lt"/>
                <a:ea typeface="+mn-ea"/>
                <a:cs typeface="+mn-cs"/>
              </a:rPr>
              <a:t>Наследование позволяет создавать новые классы, которые </a:t>
            </a:r>
          </a:p>
          <a:p>
            <a:r>
              <a:rPr lang="ru-RU" sz="1200" b="0" i="0" kern="1200" dirty="0">
                <a:solidFill>
                  <a:schemeClr val="tx1"/>
                </a:solidFill>
                <a:effectLst/>
                <a:latin typeface="+mn-lt"/>
                <a:ea typeface="+mn-ea"/>
                <a:cs typeface="+mn-cs"/>
              </a:rPr>
              <a:t>повторно используют, </a:t>
            </a:r>
          </a:p>
          <a:p>
            <a:r>
              <a:rPr lang="ru-RU" sz="1200" b="0" i="0" kern="1200" dirty="0">
                <a:solidFill>
                  <a:schemeClr val="tx1"/>
                </a:solidFill>
                <a:effectLst/>
                <a:latin typeface="+mn-lt"/>
                <a:ea typeface="+mn-ea"/>
                <a:cs typeface="+mn-cs"/>
              </a:rPr>
              <a:t>расширяют и </a:t>
            </a:r>
          </a:p>
          <a:p>
            <a:r>
              <a:rPr lang="ru-RU" sz="1200" b="0" i="0" kern="1200" dirty="0">
                <a:solidFill>
                  <a:schemeClr val="tx1"/>
                </a:solidFill>
                <a:effectLst/>
                <a:latin typeface="+mn-lt"/>
                <a:ea typeface="+mn-ea"/>
                <a:cs typeface="+mn-cs"/>
              </a:rPr>
              <a:t>изменяют поведение, определенное в других классах. Класс, члены которого наследуются, называется </a:t>
            </a:r>
            <a:r>
              <a:rPr lang="ru-RU" sz="1200" b="0" i="1" kern="1200" dirty="0">
                <a:solidFill>
                  <a:schemeClr val="tx1"/>
                </a:solidFill>
                <a:effectLst/>
                <a:latin typeface="+mn-lt"/>
                <a:ea typeface="+mn-ea"/>
                <a:cs typeface="+mn-cs"/>
              </a:rPr>
              <a:t>базовым классом</a:t>
            </a:r>
            <a:r>
              <a:rPr lang="ru-RU" sz="1200" b="0" i="0" kern="1200" dirty="0">
                <a:solidFill>
                  <a:schemeClr val="tx1"/>
                </a:solidFill>
                <a:effectLst/>
                <a:latin typeface="+mn-lt"/>
                <a:ea typeface="+mn-ea"/>
                <a:cs typeface="+mn-cs"/>
              </a:rPr>
              <a:t>, а класс, который наследует эти члены, называется </a:t>
            </a:r>
            <a:r>
              <a:rPr lang="ru-RU" sz="1200" b="0" i="1" kern="1200" dirty="0">
                <a:solidFill>
                  <a:schemeClr val="tx1"/>
                </a:solidFill>
                <a:effectLst/>
                <a:latin typeface="+mn-lt"/>
                <a:ea typeface="+mn-ea"/>
                <a:cs typeface="+mn-cs"/>
              </a:rPr>
              <a:t>производным классом</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Концептуально, производный класс является специализацией базового класса</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19</a:t>
            </a:fld>
            <a:endParaRPr lang="en-US"/>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26</a:t>
            </a:fld>
            <a:endParaRPr lang="en-US"/>
          </a:p>
        </p:txBody>
      </p:sp>
    </p:spTree>
    <p:extLst>
      <p:ext uri="{BB962C8B-B14F-4D97-AF65-F5344CB8AC3E}">
        <p14:creationId xmlns:p14="http://schemas.microsoft.com/office/powerpoint/2010/main" val="2998525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sergeyteplyakov.blogspot.com</a:t>
            </a:r>
            <a:r>
              <a:rPr lang="en-US" dirty="0"/>
              <a:t>/2014/03/template-method-design-</a:t>
            </a:r>
            <a:r>
              <a:rPr lang="en-US" dirty="0" err="1"/>
              <a:t>pattern.html</a:t>
            </a:r>
            <a:endParaRPr lang="ru-RU" dirty="0"/>
          </a:p>
          <a:p>
            <a:r>
              <a:rPr lang="ru-RU" dirty="0"/>
              <a:t>Назначение: Шаблонный Метод определяет основу алгоритма и позволяет подклассам переопределять некоторые шаги алгоритма, не изменяя его структуру в целом.</a:t>
            </a:r>
          </a:p>
          <a:p>
            <a:r>
              <a:rPr lang="ru-RU" dirty="0"/>
              <a:t>Другими словами: шаблонный метод – это каркас, в который наследники могут подставить свои реализации.</a:t>
            </a:r>
          </a:p>
          <a:p>
            <a:endParaRPr lang="ru-RU"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каждому наследнику придется решать, в какой момент вызвать базовую версию и вообще, приложить все усилия, чтобы не забыть это сделать. Такой подход используется довольно часто, но полученное решение едва ли будет отвечать принципу хорошего дизайна, который гласит, что код должно быть легко использовать правильно и сложно использовать неправильно</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Примеров использования паттерна Шаблонный Метод в .NET </a:t>
            </a:r>
            <a:r>
              <a:rPr lang="ru-RU" dirty="0" err="1"/>
              <a:t>Framework</a:t>
            </a:r>
            <a:r>
              <a:rPr lang="ru-RU" dirty="0"/>
              <a:t> довольно много. По большому счету, любой абстрактный класс, который содержит защищенный абстрактный метод является примером паттерна Шаблонный Метод.</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27</a:t>
            </a:fld>
            <a:endParaRPr lang="en-US"/>
          </a:p>
        </p:txBody>
      </p:sp>
    </p:spTree>
    <p:extLst>
      <p:ext uri="{BB962C8B-B14F-4D97-AF65-F5344CB8AC3E}">
        <p14:creationId xmlns:p14="http://schemas.microsoft.com/office/powerpoint/2010/main" val="3745388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166594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a:solidFill>
                  <a:schemeClr val="bg1"/>
                </a:solidFill>
                <a:latin typeface="+mj-lt"/>
                <a:cs typeface="Narkisim" panose="020E0502050101010101" pitchFamily="34" charset="-79"/>
              </a:rPr>
              <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2821364231"/>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Relationship Id="rId4" Type="http://schemas.openxmlformats.org/officeDocument/2006/relationships/image" Target="../media/image14.t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4.ti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hyperlink" Target="http://sergeyteplyakov.blogspot.com/2014/08/interface-segregation-principle.html" TargetMode="External"/><Relationship Id="rId4" Type="http://schemas.openxmlformats.org/officeDocument/2006/relationships/hyperlink" Target="http://sergeyteplyakov.blogspot.com/2014/11/di-vs-dip-vs-ioc.html"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ru-RU" dirty="0"/>
              <a:t>Инкапсуляция. Наследование. Полиморфизм.</a:t>
            </a:r>
            <a:endParaRPr lang="en-US" dirty="0"/>
          </a:p>
        </p:txBody>
      </p:sp>
      <p:sp>
        <p:nvSpPr>
          <p:cNvPr id="4" name="Текст 3"/>
          <p:cNvSpPr>
            <a:spLocks noGrp="1"/>
          </p:cNvSpPr>
          <p:nvPr>
            <p:ph type="body" sz="quarter" idx="11"/>
          </p:nvPr>
        </p:nvSpPr>
        <p:spPr>
          <a:xfrm>
            <a:off x="296214" y="3561899"/>
            <a:ext cx="2217595" cy="370101"/>
          </a:xfrm>
        </p:spPr>
        <p:txBody>
          <a:bodyPr/>
          <a:lstStyle/>
          <a:p>
            <a:r>
              <a:rPr lang="en-US" dirty="0"/>
              <a:t>.NET &amp; JS Lab</a:t>
            </a:r>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42" name="Group 342"/>
          <p:cNvGrpSpPr/>
          <p:nvPr/>
        </p:nvGrpSpPr>
        <p:grpSpPr>
          <a:xfrm>
            <a:off x="304800" y="747037"/>
            <a:ext cx="6858000" cy="4288044"/>
            <a:chOff x="0" y="116658"/>
            <a:chExt cx="6858000" cy="4288042"/>
          </a:xfrm>
        </p:grpSpPr>
        <p:sp>
          <p:nvSpPr>
            <p:cNvPr id="340" name="Shape 340"/>
            <p:cNvSpPr/>
            <p:nvPr/>
          </p:nvSpPr>
          <p:spPr>
            <a:xfrm>
              <a:off x="0" y="116658"/>
              <a:ext cx="6858000" cy="428804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41" name="Shape 341"/>
            <p:cNvSpPr/>
            <p:nvPr/>
          </p:nvSpPr>
          <p:spPr>
            <a:xfrm>
              <a:off x="152400" y="272466"/>
              <a:ext cx="6553200" cy="3231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class Employee</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public Employee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Employee (int grade)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string Name { get; set; }</a:t>
              </a:r>
            </a:p>
            <a:p>
              <a:pPr lvl="0"/>
              <a:r>
                <a:rPr sz="1500" dirty="0">
                  <a:latin typeface="Consolas"/>
                  <a:ea typeface="Consolas"/>
                  <a:cs typeface="Consolas"/>
                  <a:sym typeface="Consolas"/>
                </a:rPr>
                <a:t>    public string Department { get; set;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grpSp>
        <p:nvGrpSpPr>
          <p:cNvPr id="345" name="Group 345"/>
          <p:cNvGrpSpPr/>
          <p:nvPr/>
        </p:nvGrpSpPr>
        <p:grpSpPr>
          <a:xfrm>
            <a:off x="1397567" y="4087351"/>
            <a:ext cx="7543800" cy="2161049"/>
            <a:chOff x="0" y="247558"/>
            <a:chExt cx="7543800" cy="1805492"/>
          </a:xfrm>
        </p:grpSpPr>
        <p:sp>
          <p:nvSpPr>
            <p:cNvPr id="343" name="Shape 343"/>
            <p:cNvSpPr/>
            <p:nvPr/>
          </p:nvSpPr>
          <p:spPr>
            <a:xfrm>
              <a:off x="0" y="247558"/>
              <a:ext cx="7543800" cy="180549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344" name="Shape 344"/>
            <p:cNvSpPr/>
            <p:nvPr/>
          </p:nvSpPr>
          <p:spPr>
            <a:xfrm>
              <a:off x="152400" y="323344"/>
              <a:ext cx="7239000" cy="1427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500" dirty="0">
                  <a:latin typeface="Consolas"/>
                  <a:ea typeface="Consolas"/>
                  <a:cs typeface="Consolas"/>
                  <a:sym typeface="Consolas"/>
                </a:rPr>
                <a:t>Employee louisa = new Employee() </a:t>
              </a:r>
              <a:r>
                <a:rPr sz="1600" b="1" dirty="0">
                  <a:latin typeface="Consolas"/>
                  <a:ea typeface="Consolas"/>
                  <a:cs typeface="Consolas"/>
                  <a:sym typeface="Consolas"/>
                </a:rPr>
                <a:t>{ Department = "Technical" }</a:t>
              </a:r>
              <a:r>
                <a:rPr sz="1500" dirty="0">
                  <a:latin typeface="Consolas"/>
                  <a:ea typeface="Consolas"/>
                  <a:cs typeface="Consolas"/>
                  <a:sym typeface="Consolas"/>
                </a:rPr>
                <a:t>;</a:t>
              </a:r>
            </a:p>
            <a:p>
              <a:pPr lvl="0"/>
              <a:r>
                <a:rPr sz="1500" dirty="0">
                  <a:latin typeface="Consolas"/>
                  <a:ea typeface="Consolas"/>
                  <a:cs typeface="Consolas"/>
                  <a:sym typeface="Consolas"/>
                </a:rPr>
                <a:t>Employee john = new Employee </a:t>
              </a:r>
              <a:r>
                <a:rPr sz="1600" b="1" dirty="0">
                  <a:latin typeface="Consolas"/>
                  <a:ea typeface="Consolas"/>
                  <a:cs typeface="Consolas"/>
                  <a:sym typeface="Consolas"/>
                </a:rPr>
                <a:t>{ Name = "John" }</a:t>
              </a:r>
              <a:r>
                <a:rPr sz="1500" dirty="0">
                  <a:latin typeface="Consolas"/>
                  <a:ea typeface="Consolas"/>
                  <a:cs typeface="Consolas"/>
                  <a:sym typeface="Consolas"/>
                </a:rPr>
                <a:t>;</a:t>
              </a:r>
            </a:p>
            <a:p>
              <a:pPr lvl="0"/>
              <a:r>
                <a:rPr sz="1500" dirty="0">
                  <a:latin typeface="Consolas"/>
                  <a:ea typeface="Consolas"/>
                  <a:cs typeface="Consolas"/>
                  <a:sym typeface="Consolas"/>
                </a:rPr>
                <a:t>Employee mike = new Employee</a:t>
              </a:r>
            </a:p>
            <a:p>
              <a:pPr lvl="0"/>
              <a:r>
                <a:rPr sz="1600" b="1" dirty="0">
                  <a:latin typeface="Consolas"/>
                  <a:ea typeface="Consolas"/>
                  <a:cs typeface="Consolas"/>
                  <a:sym typeface="Consolas"/>
                </a:rPr>
                <a:t>{</a:t>
              </a:r>
            </a:p>
            <a:p>
              <a:pPr lvl="0"/>
              <a:r>
                <a:rPr sz="1600" b="1" dirty="0">
                  <a:latin typeface="Consolas"/>
                  <a:ea typeface="Consolas"/>
                  <a:cs typeface="Consolas"/>
                  <a:sym typeface="Consolas"/>
                </a:rPr>
                <a:t>    Name = "Mike",</a:t>
              </a:r>
            </a:p>
            <a:p>
              <a:pPr lvl="0"/>
              <a:r>
                <a:rPr sz="1600" b="1" dirty="0">
                  <a:latin typeface="Consolas"/>
                  <a:ea typeface="Consolas"/>
                  <a:cs typeface="Consolas"/>
                  <a:sym typeface="Consolas"/>
                </a:rPr>
                <a:t>    Department = "Technical"</a:t>
              </a:r>
            </a:p>
            <a:p>
              <a:pPr lvl="0"/>
              <a:r>
                <a:rPr sz="1600" b="1" dirty="0">
                  <a:latin typeface="Consolas"/>
                  <a:ea typeface="Consolas"/>
                  <a:cs typeface="Consolas"/>
                  <a:sym typeface="Consolas"/>
                </a:rPr>
                <a:t>}</a:t>
              </a:r>
              <a:r>
                <a:rPr sz="1500" dirty="0">
                  <a:latin typeface="Consolas"/>
                  <a:ea typeface="Consolas"/>
                  <a:cs typeface="Consolas"/>
                  <a:sym typeface="Consolas"/>
                </a:rPr>
                <a:t>;</a:t>
              </a:r>
            </a:p>
          </p:txBody>
        </p:sp>
      </p:grpSp>
      <p:sp>
        <p:nvSpPr>
          <p:cNvPr id="346" name="Shape 346"/>
          <p:cNvSpPr/>
          <p:nvPr/>
        </p:nvSpPr>
        <p:spPr>
          <a:xfrm>
            <a:off x="4225634" y="855106"/>
            <a:ext cx="4743442" cy="1507094"/>
          </a:xfrm>
          <a:prstGeom prst="roundRect">
            <a:avLst>
              <a:gd name="adj" fmla="val 1506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lgn="just"/>
            <a:r>
              <a:rPr lang="ru-RU" dirty="0">
                <a:solidFill>
                  <a:schemeClr val="bg1"/>
                </a:solidFill>
                <a:latin typeface="Calibri" panose="020F0502020204030204" pitchFamily="34" charset="0"/>
              </a:rPr>
              <a:t>Нужно стараться определять только конструкторы, устанавливающие все необходимые значения свойств по умолчанию</a:t>
            </a:r>
          </a:p>
        </p:txBody>
      </p:sp>
    </p:spTree>
    <p:extLst>
      <p:ext uri="{BB962C8B-B14F-4D97-AF65-F5344CB8AC3E}">
        <p14:creationId xmlns:p14="http://schemas.microsoft.com/office/powerpoint/2010/main" val="864206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Рекомендации по определению и использованию свойств</a:t>
            </a:r>
            <a:endParaRPr lang="en-US" dirty="0"/>
          </a:p>
        </p:txBody>
      </p:sp>
      <p:sp>
        <p:nvSpPr>
          <p:cNvPr id="404" name="Shape 404"/>
          <p:cNvSpPr/>
          <p:nvPr/>
        </p:nvSpPr>
        <p:spPr>
          <a:xfrm>
            <a:off x="190500" y="762000"/>
            <a:ext cx="8763000" cy="838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7" y="0"/>
                  <a:pt x="350" y="0"/>
                </a:cubicBezTo>
                <a:lnTo>
                  <a:pt x="21250" y="0"/>
                </a:lnTo>
                <a:cubicBezTo>
                  <a:pt x="21443" y="0"/>
                  <a:pt x="21600" y="1612"/>
                  <a:pt x="21600" y="3600"/>
                </a:cubicBezTo>
                <a:lnTo>
                  <a:pt x="21600" y="18000"/>
                </a:lnTo>
                <a:cubicBezTo>
                  <a:pt x="21600" y="19988"/>
                  <a:pt x="21443" y="21600"/>
                  <a:pt x="21250" y="21600"/>
                </a:cubicBezTo>
                <a:lnTo>
                  <a:pt x="350" y="21600"/>
                </a:lnTo>
                <a:cubicBezTo>
                  <a:pt x="15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могут быть «только для чтения» или «только для записи», а поля всегда доступны и для чтения, и для записи.</a:t>
            </a:r>
          </a:p>
        </p:txBody>
      </p:sp>
      <p:sp>
        <p:nvSpPr>
          <p:cNvPr id="407" name="Shape 407"/>
          <p:cNvSpPr/>
          <p:nvPr/>
        </p:nvSpPr>
        <p:spPr>
          <a:xfrm>
            <a:off x="190500" y="1752600"/>
            <a:ext cx="8763000" cy="7312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37" y="0"/>
                  <a:pt x="306" y="0"/>
                </a:cubicBezTo>
                <a:lnTo>
                  <a:pt x="21294" y="0"/>
                </a:lnTo>
                <a:cubicBezTo>
                  <a:pt x="21463" y="0"/>
                  <a:pt x="21600" y="1612"/>
                  <a:pt x="21600" y="3600"/>
                </a:cubicBezTo>
                <a:lnTo>
                  <a:pt x="21600" y="18000"/>
                </a:lnTo>
                <a:cubicBezTo>
                  <a:pt x="21600" y="19988"/>
                  <a:pt x="21463" y="21600"/>
                  <a:pt x="21294" y="21600"/>
                </a:cubicBezTo>
                <a:lnTo>
                  <a:pt x="306" y="21600"/>
                </a:lnTo>
                <a:cubicBezTo>
                  <a:pt x="13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привести к исключению, а при доступе к полям исключений не бывает</a:t>
            </a:r>
          </a:p>
        </p:txBody>
      </p:sp>
      <p:sp>
        <p:nvSpPr>
          <p:cNvPr id="410" name="Shape 410"/>
          <p:cNvSpPr/>
          <p:nvPr/>
        </p:nvSpPr>
        <p:spPr>
          <a:xfrm>
            <a:off x="190500" y="2637432"/>
            <a:ext cx="87630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нельзя передавать в метод как параметры с ключевым словом </a:t>
            </a:r>
            <a:r>
              <a:rPr lang="ru-RU" dirty="0" err="1">
                <a:solidFill>
                  <a:schemeClr val="bg1"/>
                </a:solidFill>
                <a:latin typeface="Calibri" panose="020F0502020204030204" pitchFamily="34" charset="0"/>
              </a:rPr>
              <a:t>out</a:t>
            </a:r>
            <a:r>
              <a:rPr lang="ru-RU" i="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или </a:t>
            </a:r>
            <a:r>
              <a:rPr lang="ru-RU" dirty="0" err="1">
                <a:solidFill>
                  <a:schemeClr val="bg1"/>
                </a:solidFill>
                <a:latin typeface="Calibri" panose="020F0502020204030204" pitchFamily="34" charset="0"/>
              </a:rPr>
              <a:t>ref</a:t>
            </a:r>
            <a:endParaRPr lang="ru-RU" dirty="0">
              <a:solidFill>
                <a:schemeClr val="bg1"/>
              </a:solidFill>
              <a:latin typeface="Calibri" panose="020F0502020204030204" pitchFamily="34" charset="0"/>
            </a:endParaRPr>
          </a:p>
        </p:txBody>
      </p:sp>
      <p:sp>
        <p:nvSpPr>
          <p:cNvPr id="413" name="Shape 413"/>
          <p:cNvSpPr/>
          <p:nvPr/>
        </p:nvSpPr>
        <p:spPr>
          <a:xfrm>
            <a:off x="190500" y="3476769"/>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Свойство-метод может выполняться довольно долго, а доступ к полям выполняется моментально</a:t>
            </a:r>
          </a:p>
        </p:txBody>
      </p:sp>
      <p:sp>
        <p:nvSpPr>
          <p:cNvPr id="416" name="Shape 416"/>
          <p:cNvSpPr/>
          <p:nvPr/>
        </p:nvSpPr>
        <p:spPr>
          <a:xfrm>
            <a:off x="190500" y="4333730"/>
            <a:ext cx="8763000" cy="69547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При вызове несколько раз подряд метод свойства может возвращать разные значения (</a:t>
            </a:r>
            <a:r>
              <a:rPr lang="ru-RU" dirty="0" err="1">
                <a:solidFill>
                  <a:schemeClr val="bg1"/>
                </a:solidFill>
                <a:latin typeface="Calibri" panose="020F0502020204030204" pitchFamily="34" charset="0"/>
              </a:rPr>
              <a:t>System.DataTime.Now</a:t>
            </a:r>
            <a:r>
              <a:rPr lang="ru-RU" dirty="0">
                <a:solidFill>
                  <a:schemeClr val="bg1"/>
                </a:solidFill>
                <a:latin typeface="Calibri" panose="020F0502020204030204" pitchFamily="34" charset="0"/>
              </a:rPr>
              <a:t>), а поле возвращает одно и то же значение</a:t>
            </a:r>
          </a:p>
        </p:txBody>
      </p:sp>
      <p:sp>
        <p:nvSpPr>
          <p:cNvPr id="419" name="Shape 419"/>
          <p:cNvSpPr/>
          <p:nvPr/>
        </p:nvSpPr>
        <p:spPr>
          <a:xfrm>
            <a:off x="190500" y="5200360"/>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создавать наблюдаемые сторонние эффекты, а при доступе к полю это невозможно</a:t>
            </a:r>
          </a:p>
        </p:txBody>
      </p:sp>
    </p:spTree>
    <p:extLst>
      <p:ext uri="{BB962C8B-B14F-4D97-AF65-F5344CB8AC3E}">
        <p14:creationId xmlns:p14="http://schemas.microsoft.com/office/powerpoint/2010/main" val="137770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Рекомендации по определению и использованию свойств</a:t>
            </a:r>
            <a:endParaRPr lang="en-US" dirty="0"/>
          </a:p>
        </p:txBody>
      </p:sp>
      <p:grpSp>
        <p:nvGrpSpPr>
          <p:cNvPr id="426" name="Group 426"/>
          <p:cNvGrpSpPr/>
          <p:nvPr/>
        </p:nvGrpSpPr>
        <p:grpSpPr>
          <a:xfrm>
            <a:off x="190498" y="734828"/>
            <a:ext cx="8724901" cy="685800"/>
            <a:chOff x="-114302" y="-27172"/>
            <a:chExt cx="8724901" cy="685800"/>
          </a:xfrm>
        </p:grpSpPr>
        <p:sp>
          <p:nvSpPr>
            <p:cNvPr id="424" name="Shape 424"/>
            <p:cNvSpPr/>
            <p:nvPr/>
          </p:nvSpPr>
          <p:spPr>
            <a:xfrm>
              <a:off x="-114302" y="-27172"/>
              <a:ext cx="8724901"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endParaRPr>
                <a:solidFill>
                  <a:schemeClr val="bg1"/>
                </a:solidFill>
                <a:latin typeface="+mn-lt"/>
              </a:endParaRPr>
            </a:p>
          </p:txBody>
        </p:sp>
        <p:sp>
          <p:nvSpPr>
            <p:cNvPr id="425" name="Shape 425"/>
            <p:cNvSpPr/>
            <p:nvPr/>
          </p:nvSpPr>
          <p:spPr>
            <a:xfrm>
              <a:off x="33477" y="190852"/>
              <a:ext cx="85436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надлежащим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образом</a:t>
              </a:r>
              <a:endParaRPr dirty="0">
                <a:solidFill>
                  <a:schemeClr val="bg1"/>
                </a:solidFill>
                <a:latin typeface="Calibri" panose="020F0502020204030204" pitchFamily="34" charset="0"/>
              </a:endParaRPr>
            </a:p>
          </p:txBody>
        </p:sp>
      </p:grpSp>
      <p:grpSp>
        <p:nvGrpSpPr>
          <p:cNvPr id="429" name="Group 429"/>
          <p:cNvGrpSpPr/>
          <p:nvPr/>
        </p:nvGrpSpPr>
        <p:grpSpPr>
          <a:xfrm>
            <a:off x="200240" y="1563568"/>
            <a:ext cx="3961907" cy="1857825"/>
            <a:chOff x="-114302" y="-1"/>
            <a:chExt cx="3961907" cy="1857824"/>
          </a:xfrm>
        </p:grpSpPr>
        <p:sp>
          <p:nvSpPr>
            <p:cNvPr id="427" name="Shape 427"/>
            <p:cNvSpPr/>
            <p:nvPr/>
          </p:nvSpPr>
          <p:spPr>
            <a:xfrm>
              <a:off x="-114302" y="-1"/>
              <a:ext cx="3886200" cy="1857824"/>
            </a:xfrm>
            <a:prstGeom prst="roundRect">
              <a:avLst>
                <a:gd name="adj" fmla="val 7093"/>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lnSpc>
                  <a:spcPct val="90000"/>
                </a:lnSpc>
                <a:tabLst>
                  <a:tab pos="457200" algn="l"/>
                </a:tabLst>
                <a:defRPr sz="1400">
                  <a:latin typeface="Lucida Sans Typewriter"/>
                  <a:ea typeface="Lucida Sans Typewriter"/>
                  <a:cs typeface="Lucida Sans Typewriter"/>
                  <a:sym typeface="Lucida Sans Typewriter"/>
                </a:defRPr>
              </a:pPr>
              <a:endParaRPr>
                <a:solidFill>
                  <a:schemeClr val="bg1"/>
                </a:solidFill>
              </a:endParaRPr>
            </a:p>
          </p:txBody>
        </p:sp>
        <p:sp>
          <p:nvSpPr>
            <p:cNvPr id="428" name="Shape 428"/>
            <p:cNvSpPr/>
            <p:nvPr/>
          </p:nvSpPr>
          <p:spPr>
            <a:xfrm>
              <a:off x="38595" y="38595"/>
              <a:ext cx="3809010" cy="1643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BankAccount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double Balance (get, </a:t>
              </a:r>
              <a:r>
                <a:rPr sz="1600" strike="sngStrike" dirty="0">
                  <a:solidFill>
                    <a:schemeClr val="bg1"/>
                  </a:solidFill>
                  <a:latin typeface="Consolas" panose="020B0609020204030204" pitchFamily="49" charset="0"/>
                  <a:ea typeface="Consolas"/>
                  <a:cs typeface="Consolas" panose="020B0609020204030204" pitchFamily="49" charset="0"/>
                  <a:sym typeface="Consolas"/>
                </a:rPr>
                <a:t>set</a:t>
              </a:r>
              <a:r>
                <a:rPr sz="1600" dirty="0">
                  <a:solidFill>
                    <a:schemeClr val="bg1"/>
                  </a:solidFill>
                  <a:latin typeface="Consolas" panose="020B0609020204030204" pitchFamily="49" charset="0"/>
                  <a:ea typeface="Consolas"/>
                  <a:cs typeface="Consolas" panose="020B0609020204030204" pitchFamily="49" charset="0"/>
                  <a:sym typeface="Consolas"/>
                </a:rPr>
                <a: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a:t>
              </a:r>
              <a:r>
                <a:rPr sz="1600" dirty="0" err="1">
                  <a:solidFill>
                    <a:schemeClr val="bg1"/>
                  </a:solidFill>
                  <a:latin typeface="Consolas" panose="020B0609020204030204" pitchFamily="49" charset="0"/>
                  <a:ea typeface="Consolas"/>
                  <a:cs typeface="Consolas" panose="020B0609020204030204" pitchFamily="49" charset="0"/>
                  <a:sym typeface="Consolas"/>
                </a:rPr>
                <a:t>WithdrawMoney</a:t>
              </a:r>
              <a:r>
                <a:rPr sz="1600" dirty="0">
                  <a:solidFill>
                    <a:schemeClr val="bg1"/>
                  </a:solidFill>
                  <a:latin typeface="Consolas" panose="020B0609020204030204" pitchFamily="49" charset="0"/>
                  <a:ea typeface="Consolas"/>
                  <a:cs typeface="Consolas" panose="020B0609020204030204" pitchFamily="49" charset="0"/>
                  <a:sym typeface="Consolas"/>
                </a:rPr>
                <a:t>(double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Clr>
                  <a:srgbClr val="632523"/>
                </a:buClr>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1"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DepositMoney</a:t>
              </a:r>
              <a:r>
                <a:rPr sz="1600" dirty="0">
                  <a:solidFill>
                    <a:schemeClr val="bg1"/>
                  </a:solidFill>
                  <a:latin typeface="Consolas" panose="020B0609020204030204" pitchFamily="49" charset="0"/>
                  <a:ea typeface="Consolas"/>
                  <a:cs typeface="Consolas" panose="020B0609020204030204" pitchFamily="49" charset="0"/>
                  <a:sym typeface="Consolas"/>
                </a:rPr>
                <a:t> (double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p:txBody>
        </p:sp>
      </p:grpSp>
      <p:grpSp>
        <p:nvGrpSpPr>
          <p:cNvPr id="432" name="Group 432"/>
          <p:cNvGrpSpPr/>
          <p:nvPr/>
        </p:nvGrpSpPr>
        <p:grpSpPr>
          <a:xfrm>
            <a:off x="4190010" y="1534650"/>
            <a:ext cx="4725388" cy="1219201"/>
            <a:chOff x="-1143989" y="0"/>
            <a:chExt cx="4725388" cy="1371600"/>
          </a:xfrm>
        </p:grpSpPr>
        <p:sp>
          <p:nvSpPr>
            <p:cNvPr id="430" name="Shape 430"/>
            <p:cNvSpPr/>
            <p:nvPr/>
          </p:nvSpPr>
          <p:spPr>
            <a:xfrm>
              <a:off x="-1143989" y="0"/>
              <a:ext cx="4725388" cy="13716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31" name="Shape 431"/>
            <p:cNvSpPr/>
            <p:nvPr/>
          </p:nvSpPr>
          <p:spPr>
            <a:xfrm>
              <a:off x="-1028698" y="270301"/>
              <a:ext cx="4466943" cy="830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представлять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каждое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поле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если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этого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веских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оснований</a:t>
              </a:r>
              <a:endParaRPr dirty="0">
                <a:solidFill>
                  <a:schemeClr val="bg1"/>
                </a:solidFill>
                <a:latin typeface="Calibri" panose="020F0502020204030204" pitchFamily="34" charset="0"/>
              </a:endParaRPr>
            </a:p>
          </p:txBody>
        </p:sp>
      </p:grpSp>
      <p:grpSp>
        <p:nvGrpSpPr>
          <p:cNvPr id="441" name="Group 441"/>
          <p:cNvGrpSpPr/>
          <p:nvPr/>
        </p:nvGrpSpPr>
        <p:grpSpPr>
          <a:xfrm>
            <a:off x="190499" y="3653339"/>
            <a:ext cx="3276600" cy="2633010"/>
            <a:chOff x="0" y="286113"/>
            <a:chExt cx="3276600" cy="2633009"/>
          </a:xfrm>
        </p:grpSpPr>
        <p:sp>
          <p:nvSpPr>
            <p:cNvPr id="439" name="Shape 439"/>
            <p:cNvSpPr/>
            <p:nvPr/>
          </p:nvSpPr>
          <p:spPr>
            <a:xfrm>
              <a:off x="0" y="286113"/>
              <a:ext cx="3276600" cy="26330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40" name="Shape 440"/>
            <p:cNvSpPr/>
            <p:nvPr/>
          </p:nvSpPr>
          <p:spPr>
            <a:xfrm>
              <a:off x="228600" y="423125"/>
              <a:ext cx="2895600" cy="22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err="1">
                  <a:latin typeface="Consolas"/>
                  <a:ea typeface="Consolas"/>
                  <a:cs typeface="Consolas"/>
                  <a:sym typeface="Consolas"/>
                </a:rPr>
                <a:t>int</a:t>
              </a:r>
              <a:r>
                <a:rPr sz="1600" dirty="0">
                  <a:latin typeface="Consolas"/>
                  <a:ea typeface="Consolas"/>
                  <a:cs typeface="Consolas"/>
                  <a:sym typeface="Consolas"/>
                </a:rPr>
                <a:t> </a:t>
              </a:r>
              <a:r>
                <a:rPr lang="en-US" sz="1600" b="1" dirty="0">
                  <a:latin typeface="Consolas"/>
                  <a:ea typeface="Consolas"/>
                  <a:cs typeface="Consolas"/>
                  <a:sym typeface="Consolas"/>
                </a:rPr>
                <a:t>d</a:t>
              </a:r>
              <a:r>
                <a:rPr sz="1600" b="1" dirty="0">
                  <a:latin typeface="Consolas"/>
                  <a:ea typeface="Consolas"/>
                  <a:cs typeface="Consolas"/>
                  <a:sym typeface="Consolas"/>
                </a:rPr>
                <a:t>ata</a:t>
              </a:r>
              <a:r>
                <a:rPr sz="1600" dirty="0">
                  <a:latin typeface="Consolas"/>
                  <a:ea typeface="Consolas"/>
                  <a:cs typeface="Consolas"/>
                  <a:sym typeface="Consolas"/>
                </a:rPr>
                <a:t>;</a:t>
              </a:r>
            </a:p>
            <a:p>
              <a:pPr lvl="0"/>
              <a:r>
                <a:rPr sz="1600" dirty="0">
                  <a:latin typeface="Consolas"/>
                  <a:ea typeface="Consolas"/>
                  <a:cs typeface="Consolas"/>
                  <a:sym typeface="Consolas"/>
                </a:rPr>
                <a:t>public </a:t>
              </a:r>
              <a:r>
                <a:rPr sz="1600" dirty="0" err="1">
                  <a:latin typeface="Consolas"/>
                  <a:ea typeface="Consolas"/>
                  <a:cs typeface="Consolas"/>
                  <a:sym typeface="Consolas"/>
                </a:rPr>
                <a:t>int</a:t>
              </a:r>
              <a:r>
                <a:rPr sz="1600" dirty="0">
                  <a:latin typeface="Consolas"/>
                  <a:ea typeface="Consolas"/>
                  <a:cs typeface="Consolas"/>
                  <a:sym typeface="Consolas"/>
                </a:rPr>
                <a:t> </a:t>
              </a:r>
              <a:r>
                <a:rPr sz="1600" b="1" dirty="0">
                  <a:latin typeface="Consolas"/>
                  <a:ea typeface="Consolas"/>
                  <a:cs typeface="Consolas"/>
                  <a:sym typeface="Consolas"/>
                </a:rPr>
                <a:t>Data</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b="1" dirty="0">
                  <a:solidFill>
                    <a:schemeClr val="accent3">
                      <a:lumMod val="50000"/>
                    </a:schemeClr>
                  </a:solidFill>
                  <a:latin typeface="Consolas"/>
                  <a:ea typeface="Consolas"/>
                  <a:cs typeface="Consolas"/>
                  <a:sym typeface="Consolas"/>
                </a:rPr>
                <a:t>Data</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44" name="Group 444"/>
          <p:cNvGrpSpPr/>
          <p:nvPr/>
        </p:nvGrpSpPr>
        <p:grpSpPr>
          <a:xfrm>
            <a:off x="3886200" y="3790351"/>
            <a:ext cx="4038604" cy="2057402"/>
            <a:chOff x="-1" y="-1"/>
            <a:chExt cx="4038602" cy="1676402"/>
          </a:xfrm>
          <a:solidFill>
            <a:schemeClr val="accent2">
              <a:lumMod val="20000"/>
              <a:lumOff val="80000"/>
            </a:schemeClr>
          </a:solidFill>
        </p:grpSpPr>
        <p:sp>
          <p:nvSpPr>
            <p:cNvPr id="442" name="Shape 442"/>
            <p:cNvSpPr/>
            <p:nvPr/>
          </p:nvSpPr>
          <p:spPr>
            <a:xfrm>
              <a:off x="-1" y="-1"/>
              <a:ext cx="4038602" cy="1676402"/>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43" name="Shape 443"/>
            <p:cNvSpPr/>
            <p:nvPr/>
          </p:nvSpPr>
          <p:spPr>
            <a:xfrm>
              <a:off x="865119" y="685771"/>
              <a:ext cx="2257692" cy="200625"/>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b="1"/>
              </a:lvl1pPr>
            </a:lstStyle>
            <a:p>
              <a:pPr lvl="0">
                <a:defRPr sz="1800" b="0"/>
              </a:pPr>
              <a:r>
                <a:rPr sz="1600" b="1" dirty="0">
                  <a:latin typeface="Calibri" panose="020F0502020204030204" pitchFamily="34" charset="0"/>
                </a:rPr>
                <a:t>StackOverflowException</a:t>
              </a:r>
            </a:p>
          </p:txBody>
        </p:sp>
      </p:grpSp>
      <p:pic>
        <p:nvPicPr>
          <p:cNvPr id="447" name="image7.png" descr="C:\Users\MIB\Downloads\button_ok_5970.png"/>
          <p:cNvPicPr/>
          <p:nvPr/>
        </p:nvPicPr>
        <p:blipFill>
          <a:blip r:embed="rId3">
            <a:extLst/>
          </a:blip>
          <a:stretch>
            <a:fillRect/>
          </a:stretch>
        </p:blipFill>
        <p:spPr>
          <a:xfrm>
            <a:off x="381000" y="2374436"/>
            <a:ext cx="457200" cy="457201"/>
          </a:xfrm>
          <a:prstGeom prst="rect">
            <a:avLst/>
          </a:prstGeom>
          <a:ln w="12700">
            <a:miter lim="400000"/>
          </a:ln>
        </p:spPr>
      </p:pic>
      <p:pic>
        <p:nvPicPr>
          <p:cNvPr id="448" name="image7.png" descr="C:\Users\MIB\Downloads\button_ok_5970.png"/>
          <p:cNvPicPr/>
          <p:nvPr/>
        </p:nvPicPr>
        <p:blipFill>
          <a:blip r:embed="rId3">
            <a:extLst/>
          </a:blip>
          <a:stretch>
            <a:fillRect/>
          </a:stretch>
        </p:blipFill>
        <p:spPr>
          <a:xfrm>
            <a:off x="381000" y="2743200"/>
            <a:ext cx="457200" cy="457200"/>
          </a:xfrm>
          <a:prstGeom prst="rect">
            <a:avLst/>
          </a:prstGeom>
          <a:ln w="12700">
            <a:miter lim="400000"/>
          </a:ln>
        </p:spPr>
      </p:pic>
      <p:pic>
        <p:nvPicPr>
          <p:cNvPr id="449" name="image8.png" descr="C:\Users\MIB\Downloads\button_cancel_5392.png"/>
          <p:cNvPicPr/>
          <p:nvPr/>
        </p:nvPicPr>
        <p:blipFill>
          <a:blip r:embed="rId4">
            <a:extLst/>
          </a:blip>
          <a:stretch>
            <a:fillRect/>
          </a:stretch>
        </p:blipFill>
        <p:spPr>
          <a:xfrm>
            <a:off x="411845" y="2012045"/>
            <a:ext cx="350156" cy="350156"/>
          </a:xfrm>
          <a:prstGeom prst="rect">
            <a:avLst/>
          </a:prstGeom>
          <a:ln w="12700">
            <a:miter lim="400000"/>
          </a:ln>
        </p:spPr>
      </p:pic>
      <p:cxnSp>
        <p:nvCxnSpPr>
          <p:cNvPr id="4" name="Прямая со стрелкой 3"/>
          <p:cNvCxnSpPr/>
          <p:nvPr/>
        </p:nvCxnSpPr>
        <p:spPr>
          <a:xfrm flipV="1">
            <a:off x="3124200" y="4755091"/>
            <a:ext cx="1485900" cy="42650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98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9" y="0"/>
            <a:ext cx="9144000" cy="578825"/>
          </a:xfrm>
        </p:spPr>
        <p:txBody>
          <a:bodyPr/>
          <a:lstStyle/>
          <a:p>
            <a:r>
              <a:rPr lang="ru-RU" dirty="0"/>
              <a:t>Определение индексатора</a:t>
            </a:r>
            <a:endParaRPr lang="en-US" dirty="0"/>
          </a:p>
        </p:txBody>
      </p:sp>
      <p:grpSp>
        <p:nvGrpSpPr>
          <p:cNvPr id="456" name="Group 456"/>
          <p:cNvGrpSpPr/>
          <p:nvPr/>
        </p:nvGrpSpPr>
        <p:grpSpPr>
          <a:xfrm>
            <a:off x="147144" y="1623468"/>
            <a:ext cx="8844454" cy="1051788"/>
            <a:chOff x="-157655" y="7619"/>
            <a:chExt cx="8768255" cy="1051787"/>
          </a:xfrm>
          <a:solidFill>
            <a:schemeClr val="accent2">
              <a:lumMod val="50000"/>
            </a:schemeClr>
          </a:solidFill>
        </p:grpSpPr>
        <p:sp>
          <p:nvSpPr>
            <p:cNvPr id="454" name="Shape 454"/>
            <p:cNvSpPr/>
            <p:nvPr/>
          </p:nvSpPr>
          <p:spPr>
            <a:xfrm>
              <a:off x="-157655" y="7619"/>
              <a:ext cx="8768255" cy="1051787"/>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5" name="Shape 455"/>
            <p:cNvSpPr/>
            <p:nvPr/>
          </p:nvSpPr>
          <p:spPr>
            <a:xfrm>
              <a:off x="11488" y="112512"/>
              <a:ext cx="8486692" cy="830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get и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управления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тем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извлекается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устанавливается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передаваемого</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endParaRPr dirty="0">
                <a:solidFill>
                  <a:schemeClr val="bg1"/>
                </a:solidFill>
                <a:latin typeface="Calibri" panose="020F0502020204030204" pitchFamily="34" charset="0"/>
              </a:endParaRPr>
            </a:p>
          </p:txBody>
        </p:sp>
      </p:grpSp>
      <p:grpSp>
        <p:nvGrpSpPr>
          <p:cNvPr id="459" name="Group 459"/>
          <p:cNvGrpSpPr/>
          <p:nvPr/>
        </p:nvGrpSpPr>
        <p:grpSpPr>
          <a:xfrm>
            <a:off x="154072" y="2816429"/>
            <a:ext cx="8844453" cy="632940"/>
            <a:chOff x="0" y="-99540"/>
            <a:chExt cx="8690636" cy="632940"/>
          </a:xfrm>
          <a:solidFill>
            <a:schemeClr val="accent2">
              <a:lumMod val="50000"/>
            </a:schemeClr>
          </a:solidFill>
        </p:grpSpPr>
        <p:sp>
          <p:nvSpPr>
            <p:cNvPr id="457" name="Shape 457"/>
            <p:cNvSpPr/>
            <p:nvPr/>
          </p:nvSpPr>
          <p:spPr>
            <a:xfrm>
              <a:off x="0" y="-99540"/>
              <a:ext cx="8690636" cy="63294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8" name="Shape 458"/>
            <p:cNvSpPr/>
            <p:nvPr/>
          </p:nvSpPr>
          <p:spPr>
            <a:xfrm>
              <a:off x="127869" y="71591"/>
              <a:ext cx="8351572"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lang="en-US" dirty="0">
                  <a:solidFill>
                    <a:schemeClr val="bg1"/>
                  </a:solidFill>
                  <a:latin typeface="Calibri" panose="020F0502020204030204" pitchFamily="34" charset="0"/>
                </a:rPr>
                <a:t>g</a:t>
              </a:r>
              <a:r>
                <a:rPr dirty="0">
                  <a:solidFill>
                    <a:schemeClr val="bg1"/>
                  </a:solidFill>
                  <a:latin typeface="Calibri" panose="020F0502020204030204" pitchFamily="34" charset="0"/>
                </a:rPr>
                <a:t>et </a:t>
              </a:r>
              <a:r>
                <a:rPr dirty="0" err="1">
                  <a:solidFill>
                    <a:schemeClr val="bg1"/>
                  </a:solidFill>
                  <a:latin typeface="Calibri" panose="020F0502020204030204" pitchFamily="34" charset="0"/>
                </a:rPr>
                <a:t>и</a:t>
              </a:r>
              <a:r>
                <a:rPr dirty="0">
                  <a:solidFill>
                    <a:schemeClr val="bg1"/>
                  </a:solidFill>
                  <a:latin typeface="Calibri" panose="020F0502020204030204" pitchFamily="34" charset="0"/>
                </a:rPr>
                <a:t>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endParaRPr dirty="0">
                <a:solidFill>
                  <a:schemeClr val="bg1"/>
                </a:solidFill>
                <a:latin typeface="Calibri" panose="020F0502020204030204" pitchFamily="34" charset="0"/>
              </a:endParaRPr>
            </a:p>
          </p:txBody>
        </p:sp>
      </p:grpSp>
      <p:grpSp>
        <p:nvGrpSpPr>
          <p:cNvPr id="462" name="Group 462"/>
          <p:cNvGrpSpPr/>
          <p:nvPr/>
        </p:nvGrpSpPr>
        <p:grpSpPr>
          <a:xfrm>
            <a:off x="147144" y="3581401"/>
            <a:ext cx="4720218" cy="910955"/>
            <a:chOff x="-157656" y="-12701"/>
            <a:chExt cx="4720218" cy="910955"/>
          </a:xfrm>
          <a:solidFill>
            <a:schemeClr val="accent2">
              <a:lumMod val="50000"/>
            </a:schemeClr>
          </a:solidFill>
        </p:grpSpPr>
        <p:sp>
          <p:nvSpPr>
            <p:cNvPr id="460" name="Shape 460"/>
            <p:cNvSpPr/>
            <p:nvPr/>
          </p:nvSpPr>
          <p:spPr>
            <a:xfrm>
              <a:off x="-157656" y="-12701"/>
              <a:ext cx="4720218" cy="910955"/>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latin typeface="Calibri" panose="020F0502020204030204" pitchFamily="34" charset="0"/>
              </a:endParaRPr>
            </a:p>
          </p:txBody>
        </p:sp>
        <p:sp>
          <p:nvSpPr>
            <p:cNvPr id="461" name="Shape 461"/>
            <p:cNvSpPr/>
            <p:nvPr/>
          </p:nvSpPr>
          <p:spPr>
            <a:xfrm>
              <a:off x="-23745" y="167500"/>
              <a:ext cx="44065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доступе</a:t>
              </a:r>
              <a:r>
                <a:rPr dirty="0">
                  <a:solidFill>
                    <a:schemeClr val="bg1"/>
                  </a:solidFill>
                  <a:latin typeface="Calibri" panose="020F0502020204030204" pitchFamily="34" charset="0"/>
                </a:rPr>
                <a:t> к </a:t>
              </a:r>
              <a:r>
                <a:rPr dirty="0" err="1">
                  <a:solidFill>
                    <a:schemeClr val="bg1"/>
                  </a:solidFill>
                  <a:latin typeface="Calibri" panose="020F0502020204030204" pitchFamily="34" charset="0"/>
                </a:rPr>
                <a:t>элементам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множества</a:t>
              </a:r>
              <a:endParaRPr dirty="0">
                <a:solidFill>
                  <a:schemeClr val="bg1"/>
                </a:solidFill>
                <a:latin typeface="Calibri" panose="020F0502020204030204" pitchFamily="34" charset="0"/>
              </a:endParaRPr>
            </a:p>
          </p:txBody>
        </p:sp>
      </p:grpSp>
      <p:grpSp>
        <p:nvGrpSpPr>
          <p:cNvPr id="465" name="Group 465"/>
          <p:cNvGrpSpPr/>
          <p:nvPr/>
        </p:nvGrpSpPr>
        <p:grpSpPr>
          <a:xfrm>
            <a:off x="147144" y="693685"/>
            <a:ext cx="8844455" cy="788100"/>
            <a:chOff x="-76201" y="-63318"/>
            <a:chExt cx="8844455" cy="788099"/>
          </a:xfrm>
          <a:solidFill>
            <a:schemeClr val="accent2">
              <a:lumMod val="50000"/>
            </a:schemeClr>
          </a:solidFill>
        </p:grpSpPr>
        <p:sp>
          <p:nvSpPr>
            <p:cNvPr id="463" name="Shape 463"/>
            <p:cNvSpPr/>
            <p:nvPr/>
          </p:nvSpPr>
          <p:spPr>
            <a:xfrm>
              <a:off x="-76201" y="-63318"/>
              <a:ext cx="8844455" cy="7880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64" name="Shape 464"/>
            <p:cNvSpPr/>
            <p:nvPr/>
          </p:nvSpPr>
          <p:spPr>
            <a:xfrm>
              <a:off x="94412" y="73113"/>
              <a:ext cx="8428443"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chemeClr val="bg1"/>
                  </a:solidFill>
                  <a:latin typeface="Calibri" panose="020F0502020204030204" pitchFamily="34" charset="0"/>
                </a:rPr>
                <a:t>Индексатор обеспечивает механизм инкапсуляции множества значений, так же, как свойство инкапсулирует одно значение</a:t>
              </a:r>
            </a:p>
          </p:txBody>
        </p:sp>
      </p:grpSp>
      <p:grpSp>
        <p:nvGrpSpPr>
          <p:cNvPr id="468" name="Group 468"/>
          <p:cNvGrpSpPr/>
          <p:nvPr/>
        </p:nvGrpSpPr>
        <p:grpSpPr>
          <a:xfrm>
            <a:off x="5001273" y="3581402"/>
            <a:ext cx="3990325" cy="914400"/>
            <a:chOff x="-27927" y="0"/>
            <a:chExt cx="3990325" cy="914400"/>
          </a:xfrm>
          <a:solidFill>
            <a:schemeClr val="accent2">
              <a:lumMod val="50000"/>
            </a:schemeClr>
          </a:solidFill>
        </p:grpSpPr>
        <p:sp>
          <p:nvSpPr>
            <p:cNvPr id="466" name="Shape 466"/>
            <p:cNvSpPr/>
            <p:nvPr/>
          </p:nvSpPr>
          <p:spPr>
            <a:xfrm>
              <a:off x="-27927" y="0"/>
              <a:ext cx="3990325"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67" name="Shape 467"/>
            <p:cNvSpPr/>
            <p:nvPr/>
          </p:nvSpPr>
          <p:spPr>
            <a:xfrm>
              <a:off x="44637" y="180201"/>
              <a:ext cx="37969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нецелый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endParaRPr dirty="0">
                <a:solidFill>
                  <a:schemeClr val="bg1"/>
                </a:solidFill>
                <a:latin typeface="Calibri" panose="020F0502020204030204" pitchFamily="34" charset="0"/>
              </a:endParaRPr>
            </a:p>
          </p:txBody>
        </p:sp>
      </p:grpSp>
      <p:grpSp>
        <p:nvGrpSpPr>
          <p:cNvPr id="471" name="Group 471"/>
          <p:cNvGrpSpPr/>
          <p:nvPr/>
        </p:nvGrpSpPr>
        <p:grpSpPr>
          <a:xfrm>
            <a:off x="147144" y="4713106"/>
            <a:ext cx="6138185" cy="1459094"/>
            <a:chOff x="0" y="195822"/>
            <a:chExt cx="5977569" cy="1459093"/>
          </a:xfrm>
        </p:grpSpPr>
        <p:sp>
          <p:nvSpPr>
            <p:cNvPr id="469" name="Shape 469"/>
            <p:cNvSpPr/>
            <p:nvPr/>
          </p:nvSpPr>
          <p:spPr>
            <a:xfrm>
              <a:off x="0" y="195822"/>
              <a:ext cx="5867400" cy="145909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defRPr sz="1500">
                  <a:latin typeface="Consolas"/>
                  <a:ea typeface="Consolas"/>
                  <a:cs typeface="Consolas"/>
                  <a:sym typeface="Consolas"/>
                </a:defRPr>
              </a:pPr>
              <a:endParaRPr/>
            </a:p>
          </p:txBody>
        </p:sp>
        <p:sp>
          <p:nvSpPr>
            <p:cNvPr id="470" name="Shape 470"/>
            <p:cNvSpPr/>
            <p:nvPr/>
          </p:nvSpPr>
          <p:spPr>
            <a:xfrm>
              <a:off x="110169" y="264583"/>
              <a:ext cx="5867400" cy="984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err="1">
                  <a:latin typeface="Consolas"/>
                  <a:ea typeface="Consolas"/>
                  <a:cs typeface="Consolas"/>
                  <a:sym typeface="Consolas"/>
                </a:rPr>
                <a:t>CustomerAddressBook</a:t>
              </a:r>
              <a:r>
                <a:rPr sz="1600" dirty="0">
                  <a:latin typeface="Consolas"/>
                  <a:ea typeface="Consolas"/>
                  <a:cs typeface="Consolas"/>
                  <a:sym typeface="Consolas"/>
                </a:rPr>
                <a:t> </a:t>
              </a:r>
              <a:r>
                <a:rPr sz="1600" dirty="0" err="1">
                  <a:latin typeface="Consolas"/>
                  <a:ea typeface="Consolas"/>
                  <a:cs typeface="Consolas"/>
                  <a:sym typeface="Consolas"/>
                </a:rPr>
                <a:t>addressBook</a:t>
              </a:r>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["a2332"];</a:t>
              </a:r>
            </a:p>
            <a:p>
              <a:pPr lvl="0"/>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[99];</a:t>
              </a:r>
            </a:p>
          </p:txBody>
        </p:sp>
      </p:grpSp>
      <p:grpSp>
        <p:nvGrpSpPr>
          <p:cNvPr id="474" name="Group 474"/>
          <p:cNvGrpSpPr/>
          <p:nvPr/>
        </p:nvGrpSpPr>
        <p:grpSpPr>
          <a:xfrm>
            <a:off x="5486400" y="5334000"/>
            <a:ext cx="3429000" cy="762000"/>
            <a:chOff x="-228600" y="0"/>
            <a:chExt cx="3429000" cy="762000"/>
          </a:xfrm>
          <a:solidFill>
            <a:schemeClr val="accent2">
              <a:lumMod val="50000"/>
            </a:schemeClr>
          </a:solidFill>
        </p:grpSpPr>
        <p:sp>
          <p:nvSpPr>
            <p:cNvPr id="472" name="Shape 472"/>
            <p:cNvSpPr/>
            <p:nvPr/>
          </p:nvSpPr>
          <p:spPr>
            <a:xfrm>
              <a:off x="-228600" y="0"/>
              <a:ext cx="34290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473" name="Shape 473"/>
            <p:cNvSpPr/>
            <p:nvPr/>
          </p:nvSpPr>
          <p:spPr>
            <a:xfrm>
              <a:off x="37198" y="104000"/>
              <a:ext cx="31260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solidFill>
                    <a:schemeClr val="bg1"/>
                  </a:solidFill>
                  <a:latin typeface="Calibri" panose="020F0502020204030204" pitchFamily="34" charset="0"/>
                </a:rPr>
                <a:t>Можно определить перегруженные индексаторы</a:t>
              </a:r>
            </a:p>
          </p:txBody>
        </p:sp>
      </p:grpSp>
    </p:spTree>
    <p:extLst>
      <p:ext uri="{BB962C8B-B14F-4D97-AF65-F5344CB8AC3E}">
        <p14:creationId xmlns:p14="http://schemas.microsoft.com/office/powerpoint/2010/main" val="324476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483" name="Group 483"/>
          <p:cNvGrpSpPr/>
          <p:nvPr/>
        </p:nvGrpSpPr>
        <p:grpSpPr>
          <a:xfrm>
            <a:off x="304800" y="1905000"/>
            <a:ext cx="6705600" cy="3084383"/>
            <a:chOff x="0" y="572690"/>
            <a:chExt cx="5867400" cy="3084381"/>
          </a:xfrm>
        </p:grpSpPr>
        <p:sp>
          <p:nvSpPr>
            <p:cNvPr id="481" name="Shape 481"/>
            <p:cNvSpPr/>
            <p:nvPr/>
          </p:nvSpPr>
          <p:spPr>
            <a:xfrm>
              <a:off x="0" y="572690"/>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82" name="Shape 482"/>
            <p:cNvSpPr/>
            <p:nvPr/>
          </p:nvSpPr>
          <p:spPr>
            <a:xfrm>
              <a:off x="76200" y="619600"/>
              <a:ext cx="5638800" cy="27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public Address </a:t>
              </a:r>
              <a:r>
                <a:rPr sz="1600" b="1" dirty="0">
                  <a:latin typeface="Consolas"/>
                  <a:ea typeface="Consolas"/>
                  <a:cs typeface="Consolas"/>
                  <a:sym typeface="Consolas"/>
                </a:rPr>
                <a:t>this</a:t>
              </a:r>
              <a:r>
                <a:rPr sz="1600" dirty="0">
                  <a:latin typeface="Consolas"/>
                  <a:ea typeface="Consolas"/>
                  <a:cs typeface="Consolas"/>
                  <a:sym typeface="Consolas"/>
                </a:rPr>
                <a:t>[string </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database.FindCustomer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database.UpdateCustomer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86" name="Group 486"/>
          <p:cNvGrpSpPr/>
          <p:nvPr/>
        </p:nvGrpSpPr>
        <p:grpSpPr>
          <a:xfrm>
            <a:off x="4698867" y="707026"/>
            <a:ext cx="1981200" cy="762000"/>
            <a:chOff x="0" y="0"/>
            <a:chExt cx="1981200" cy="762000"/>
          </a:xfrm>
          <a:solidFill>
            <a:schemeClr val="accent2">
              <a:lumMod val="50000"/>
            </a:schemeClr>
          </a:solidFill>
        </p:grpSpPr>
        <p:sp>
          <p:nvSpPr>
            <p:cNvPr id="484" name="Shape 484"/>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5" name="Shape 485"/>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Имя индексатора всегда this</a:t>
              </a:r>
            </a:p>
          </p:txBody>
        </p:sp>
      </p:grpSp>
      <p:grpSp>
        <p:nvGrpSpPr>
          <p:cNvPr id="489" name="Group 489"/>
          <p:cNvGrpSpPr/>
          <p:nvPr/>
        </p:nvGrpSpPr>
        <p:grpSpPr>
          <a:xfrm>
            <a:off x="202668" y="741671"/>
            <a:ext cx="1752600" cy="762000"/>
            <a:chOff x="0" y="0"/>
            <a:chExt cx="1752600" cy="762000"/>
          </a:xfrm>
          <a:solidFill>
            <a:schemeClr val="accent2">
              <a:lumMod val="50000"/>
            </a:schemeClr>
          </a:solidFill>
        </p:grpSpPr>
        <p:sp>
          <p:nvSpPr>
            <p:cNvPr id="487" name="Shape 487"/>
            <p:cNvSpPr/>
            <p:nvPr/>
          </p:nvSpPr>
          <p:spPr>
            <a:xfrm>
              <a:off x="0" y="0"/>
              <a:ext cx="1752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8" name="Shape 488"/>
            <p:cNvSpPr/>
            <p:nvPr/>
          </p:nvSpPr>
          <p:spPr>
            <a:xfrm>
              <a:off x="37198" y="104000"/>
              <a:ext cx="16782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latin typeface="Calibri" panose="020F0502020204030204" pitchFamily="34" charset="0"/>
                </a:rPr>
                <a:t>Модификатор доступа</a:t>
              </a:r>
            </a:p>
          </p:txBody>
        </p:sp>
      </p:grpSp>
      <p:grpSp>
        <p:nvGrpSpPr>
          <p:cNvPr id="492" name="Group 492"/>
          <p:cNvGrpSpPr/>
          <p:nvPr/>
        </p:nvGrpSpPr>
        <p:grpSpPr>
          <a:xfrm>
            <a:off x="2234934" y="723962"/>
            <a:ext cx="2209800" cy="762000"/>
            <a:chOff x="0" y="0"/>
            <a:chExt cx="2209800" cy="762000"/>
          </a:xfrm>
          <a:solidFill>
            <a:schemeClr val="accent2">
              <a:lumMod val="50000"/>
            </a:schemeClr>
          </a:solidFill>
        </p:grpSpPr>
        <p:sp>
          <p:nvSpPr>
            <p:cNvPr id="490" name="Shape 490"/>
            <p:cNvSpPr/>
            <p:nvPr/>
          </p:nvSpPr>
          <p:spPr>
            <a:xfrm>
              <a:off x="0" y="0"/>
              <a:ext cx="22098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1" name="Shape 491"/>
            <p:cNvSpPr/>
            <p:nvPr/>
          </p:nvSpPr>
          <p:spPr>
            <a:xfrm>
              <a:off x="37198" y="104000"/>
              <a:ext cx="21354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 возвращаемого значения</a:t>
              </a:r>
            </a:p>
          </p:txBody>
        </p:sp>
      </p:grpSp>
      <p:grpSp>
        <p:nvGrpSpPr>
          <p:cNvPr id="495" name="Group 495"/>
          <p:cNvGrpSpPr/>
          <p:nvPr/>
        </p:nvGrpSpPr>
        <p:grpSpPr>
          <a:xfrm>
            <a:off x="6934200" y="718789"/>
            <a:ext cx="1981200" cy="762000"/>
            <a:chOff x="0" y="0"/>
            <a:chExt cx="1981200" cy="762000"/>
          </a:xfrm>
          <a:solidFill>
            <a:schemeClr val="accent2">
              <a:lumMod val="50000"/>
            </a:schemeClr>
          </a:solidFill>
        </p:grpSpPr>
        <p:sp>
          <p:nvSpPr>
            <p:cNvPr id="493" name="Shape 493"/>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4" name="Shape 494"/>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Типы и имена параметров </a:t>
              </a:r>
            </a:p>
          </p:txBody>
        </p:sp>
      </p:grpSp>
      <p:grpSp>
        <p:nvGrpSpPr>
          <p:cNvPr id="498" name="Group 498"/>
          <p:cNvGrpSpPr/>
          <p:nvPr/>
        </p:nvGrpSpPr>
        <p:grpSpPr>
          <a:xfrm>
            <a:off x="5852738" y="1634608"/>
            <a:ext cx="3069589" cy="1485900"/>
            <a:chOff x="0" y="0"/>
            <a:chExt cx="2612389" cy="1991591"/>
          </a:xfrm>
          <a:solidFill>
            <a:schemeClr val="accent2">
              <a:lumMod val="50000"/>
            </a:schemeClr>
          </a:solidFill>
        </p:grpSpPr>
        <p:sp>
          <p:nvSpPr>
            <p:cNvPr id="496" name="Shape 496"/>
            <p:cNvSpPr/>
            <p:nvPr/>
          </p:nvSpPr>
          <p:spPr>
            <a:xfrm>
              <a:off x="0" y="0"/>
              <a:ext cx="2612389" cy="1991591"/>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97" name="Shape 497"/>
            <p:cNvSpPr/>
            <p:nvPr/>
          </p:nvSpPr>
          <p:spPr>
            <a:xfrm>
              <a:off x="98574" y="455652"/>
              <a:ext cx="2415241" cy="1107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lvl="0" algn="just">
                <a:defRPr>
                  <a:solidFill>
                    <a:srgbClr val="000000"/>
                  </a:solidFill>
                </a:defRPr>
              </a:pPr>
              <a:r>
                <a:rPr>
                  <a:solidFill>
                    <a:schemeClr val="bg1"/>
                  </a:solidFill>
                  <a:latin typeface="Calibri" panose="020F0502020204030204" pitchFamily="34" charset="0"/>
                </a:rPr>
                <a:t>Параметры индексатора могут быть описаны как параметры-значения или как параметр-список</a:t>
              </a:r>
            </a:p>
          </p:txBody>
        </p:sp>
      </p:grpSp>
      <p:grpSp>
        <p:nvGrpSpPr>
          <p:cNvPr id="501" name="Group 501"/>
          <p:cNvGrpSpPr/>
          <p:nvPr/>
        </p:nvGrpSpPr>
        <p:grpSpPr>
          <a:xfrm>
            <a:off x="239865" y="4846092"/>
            <a:ext cx="8682461" cy="762000"/>
            <a:chOff x="0" y="0"/>
            <a:chExt cx="8610600" cy="762000"/>
          </a:xfrm>
          <a:solidFill>
            <a:schemeClr val="accent2">
              <a:lumMod val="50000"/>
            </a:schemeClr>
          </a:solidFill>
        </p:grpSpPr>
        <p:sp>
          <p:nvSpPr>
            <p:cNvPr id="499" name="Shape 499"/>
            <p:cNvSpPr/>
            <p:nvPr/>
          </p:nvSpPr>
          <p:spPr>
            <a:xfrm>
              <a:off x="0" y="0"/>
              <a:ext cx="8610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00" name="Shape 500"/>
            <p:cNvSpPr/>
            <p:nvPr/>
          </p:nvSpPr>
          <p:spPr>
            <a:xfrm>
              <a:off x="192511" y="93813"/>
              <a:ext cx="8188687"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При написании индексатора следует убедиться, что он содержит логику обработки ошибки в случае, когда код принимает  недопустимое значение индекса</a:t>
              </a:r>
            </a:p>
          </p:txBody>
        </p:sp>
      </p:grpSp>
      <p:grpSp>
        <p:nvGrpSpPr>
          <p:cNvPr id="504" name="Group 504"/>
          <p:cNvGrpSpPr/>
          <p:nvPr/>
        </p:nvGrpSpPr>
        <p:grpSpPr>
          <a:xfrm>
            <a:off x="202668" y="5742317"/>
            <a:ext cx="8719658" cy="533400"/>
            <a:chOff x="0" y="0"/>
            <a:chExt cx="8610600" cy="533400"/>
          </a:xfrm>
          <a:solidFill>
            <a:schemeClr val="accent2">
              <a:lumMod val="50000"/>
            </a:schemeClr>
          </a:solidFill>
        </p:grpSpPr>
        <p:sp>
          <p:nvSpPr>
            <p:cNvPr id="502" name="Shape 502"/>
            <p:cNvSpPr/>
            <p:nvPr/>
          </p:nvSpPr>
          <p:spPr>
            <a:xfrm>
              <a:off x="0" y="0"/>
              <a:ext cx="8610600" cy="533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503" name="Shape 503"/>
            <p:cNvSpPr/>
            <p:nvPr/>
          </p:nvSpPr>
          <p:spPr>
            <a:xfrm>
              <a:off x="169005" y="124330"/>
              <a:ext cx="8201918"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a:solidFill>
                    <a:schemeClr val="bg1"/>
                  </a:solidFill>
                  <a:latin typeface="Calibri" panose="020F0502020204030204" pitchFamily="34" charset="0"/>
                </a:rPr>
                <a:t>Нельзя определить статические индексаторы</a:t>
              </a:r>
            </a:p>
          </p:txBody>
        </p:sp>
      </p:grpSp>
      <p:cxnSp>
        <p:nvCxnSpPr>
          <p:cNvPr id="4" name="Прямая со стрелкой 3"/>
          <p:cNvCxnSpPr>
            <a:stCxn id="488" idx="2"/>
          </p:cNvCxnSpPr>
          <p:nvPr/>
        </p:nvCxnSpPr>
        <p:spPr>
          <a:xfrm flipH="1">
            <a:off x="685800" y="1399669"/>
            <a:ext cx="393168" cy="57489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 name="Прямая со стрелкой 5"/>
          <p:cNvCxnSpPr>
            <a:stCxn id="491" idx="2"/>
          </p:cNvCxnSpPr>
          <p:nvPr/>
        </p:nvCxnSpPr>
        <p:spPr>
          <a:xfrm flipH="1">
            <a:off x="1524000" y="1381960"/>
            <a:ext cx="1815834" cy="59260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484" idx="2"/>
          </p:cNvCxnSpPr>
          <p:nvPr/>
        </p:nvCxnSpPr>
        <p:spPr>
          <a:xfrm flipH="1">
            <a:off x="2292084" y="1469026"/>
            <a:ext cx="3397383" cy="50553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493" idx="2"/>
          </p:cNvCxnSpPr>
          <p:nvPr/>
        </p:nvCxnSpPr>
        <p:spPr>
          <a:xfrm flipH="1">
            <a:off x="3339834" y="1480789"/>
            <a:ext cx="4584966" cy="5875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71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513" name="Group 513"/>
          <p:cNvGrpSpPr/>
          <p:nvPr/>
        </p:nvGrpSpPr>
        <p:grpSpPr>
          <a:xfrm>
            <a:off x="228600" y="761999"/>
            <a:ext cx="6578600" cy="2806701"/>
            <a:chOff x="-76200" y="0"/>
            <a:chExt cx="6578600" cy="2806699"/>
          </a:xfrm>
        </p:grpSpPr>
        <p:sp>
          <p:nvSpPr>
            <p:cNvPr id="511" name="Shape 511"/>
            <p:cNvSpPr/>
            <p:nvPr/>
          </p:nvSpPr>
          <p:spPr>
            <a:xfrm>
              <a:off x="-76200" y="0"/>
              <a:ext cx="6553200" cy="280669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45719" tIns="45719" rIns="45719" bIns="45719" numCol="1" anchor="t">
              <a:noAutofit/>
            </a:bodyPr>
            <a:lstStyle/>
            <a:p>
              <a:pPr lvl="0">
                <a:defRPr sz="1600">
                  <a:latin typeface="Consolas"/>
                  <a:ea typeface="Consolas"/>
                  <a:cs typeface="Consolas"/>
                  <a:sym typeface="Consolas"/>
                </a:defRPr>
              </a:pPr>
              <a:endParaRPr/>
            </a:p>
          </p:txBody>
        </p:sp>
        <p:sp>
          <p:nvSpPr>
            <p:cNvPr id="512" name="Shape 512"/>
            <p:cNvSpPr/>
            <p:nvPr/>
          </p:nvSpPr>
          <p:spPr>
            <a:xfrm>
              <a:off x="25400" y="50800"/>
              <a:ext cx="6477000" cy="2469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class </a:t>
              </a:r>
              <a:r>
                <a:rPr sz="1600" dirty="0" err="1">
                  <a:latin typeface="Consolas"/>
                  <a:ea typeface="Consolas"/>
                  <a:cs typeface="Consolas"/>
                  <a:sym typeface="Consolas"/>
                </a:rPr>
                <a:t>EmployeeDatabase</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a:t>
              </a:r>
              <a:r>
                <a:rPr sz="1600" dirty="0" err="1">
                  <a:latin typeface="Consolas"/>
                  <a:ea typeface="Consolas"/>
                  <a:cs typeface="Consolas"/>
                  <a:sym typeface="Consolas"/>
                </a:rPr>
                <a:t>int</a:t>
              </a:r>
              <a:r>
                <a:rPr sz="1600" dirty="0">
                  <a:latin typeface="Consolas"/>
                  <a:ea typeface="Consolas"/>
                  <a:cs typeface="Consolas"/>
                  <a:sym typeface="Consolas"/>
                </a:rPr>
                <a:t> </a:t>
              </a:r>
              <a:r>
                <a:rPr sz="1600" dirty="0" err="1">
                  <a:latin typeface="Consolas"/>
                  <a:ea typeface="Consolas"/>
                  <a:cs typeface="Consolas"/>
                  <a:sym typeface="Consolas"/>
                </a:rPr>
                <a:t>topOfArray</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a:t>
              </a:r>
              <a:r>
                <a:rPr sz="1600" dirty="0" err="1">
                  <a:latin typeface="Consolas"/>
                  <a:ea typeface="Consolas"/>
                  <a:cs typeface="Consolas"/>
                  <a:sym typeface="Consolas"/>
                </a:rPr>
                <a:t>EmployeeDatabase</a:t>
              </a:r>
              <a:r>
                <a:rPr sz="1600" dirty="0">
                  <a:latin typeface="Consolas"/>
                  <a:ea typeface="Consolas"/>
                  <a:cs typeface="Consolas"/>
                  <a:sym typeface="Consolas"/>
                </a:rPr>
                <a:t>(){...}</a:t>
              </a:r>
            </a:p>
            <a:p>
              <a:pPr lvl="0"/>
              <a:r>
                <a:rPr sz="1600" dirty="0">
                  <a:latin typeface="Consolas"/>
                  <a:ea typeface="Consolas"/>
                  <a:cs typeface="Consolas"/>
                  <a:sym typeface="Consolas"/>
                </a:rPr>
                <a:t>    public void </a:t>
              </a:r>
              <a:r>
                <a:rPr sz="1600" dirty="0" err="1">
                  <a:latin typeface="Consolas"/>
                  <a:ea typeface="Consolas"/>
                  <a:cs typeface="Consolas"/>
                  <a:sym typeface="Consolas"/>
                </a:rPr>
                <a:t>AddToDatabase</a:t>
              </a:r>
              <a:r>
                <a:rPr sz="1600" dirty="0">
                  <a:latin typeface="Consolas"/>
                  <a:ea typeface="Consolas"/>
                  <a:cs typeface="Consolas"/>
                  <a:sym typeface="Consolas"/>
                </a:rPr>
                <a:t>(Employee employee){...}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sp>
        <p:nvSpPr>
          <p:cNvPr id="514" name="Shape 514"/>
          <p:cNvSpPr/>
          <p:nvPr/>
        </p:nvSpPr>
        <p:spPr>
          <a:xfrm>
            <a:off x="3810000" y="3124200"/>
            <a:ext cx="5105400" cy="313348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a:solidFill>
              <a:schemeClr val="accent2">
                <a:lumMod val="50000"/>
              </a:schemeClr>
            </a:solidFill>
          </a:ln>
        </p:spPr>
        <p:txBody>
          <a:bodyPr lIns="45719" rIns="45719" anchor="ctr"/>
          <a:lstStyle/>
          <a:p>
            <a:pPr lvl="0" algn="just">
              <a:defRPr sz="1600"/>
            </a:pPr>
            <a:endParaRPr dirty="0"/>
          </a:p>
        </p:txBody>
      </p:sp>
      <p:pic>
        <p:nvPicPr>
          <p:cNvPr id="515" name="image9.png"/>
          <p:cNvPicPr/>
          <p:nvPr/>
        </p:nvPicPr>
        <p:blipFill>
          <a:blip r:embed="rId2">
            <a:extLst/>
          </a:blip>
          <a:stretch>
            <a:fillRect/>
          </a:stretch>
        </p:blipFill>
        <p:spPr>
          <a:xfrm>
            <a:off x="4309820" y="3355871"/>
            <a:ext cx="4110280" cy="2635421"/>
          </a:xfrm>
          <a:prstGeom prst="rect">
            <a:avLst/>
          </a:prstGeom>
          <a:ln w="12700">
            <a:miter lim="400000"/>
          </a:ln>
        </p:spPr>
      </p:pic>
    </p:spTree>
    <p:extLst>
      <p:ext uri="{BB962C8B-B14F-4D97-AF65-F5344CB8AC3E}">
        <p14:creationId xmlns:p14="http://schemas.microsoft.com/office/powerpoint/2010/main" val="83844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520" name="Group 520"/>
          <p:cNvGrpSpPr/>
          <p:nvPr/>
        </p:nvGrpSpPr>
        <p:grpSpPr>
          <a:xfrm>
            <a:off x="234005" y="711199"/>
            <a:ext cx="7121511" cy="3474016"/>
            <a:chOff x="0" y="0"/>
            <a:chExt cx="7121509" cy="3474014"/>
          </a:xfrm>
        </p:grpSpPr>
        <p:sp>
          <p:nvSpPr>
            <p:cNvPr id="518" name="Shape 518"/>
            <p:cNvSpPr/>
            <p:nvPr/>
          </p:nvSpPr>
          <p:spPr>
            <a:xfrm>
              <a:off x="0" y="0"/>
              <a:ext cx="7121509" cy="347401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519" name="Shape 519"/>
            <p:cNvSpPr/>
            <p:nvPr/>
          </p:nvSpPr>
          <p:spPr>
            <a:xfrm>
              <a:off x="223195" y="41891"/>
              <a:ext cx="6898314" cy="3301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r>
                <a:rPr b="1" dirty="0">
                  <a:latin typeface="Consolas"/>
                  <a:ea typeface="Consolas"/>
                  <a:cs typeface="Consolas"/>
                  <a:sym typeface="Consolas"/>
                </a:rPr>
                <a:t>using System.CompilerServices.Runtime;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class EmployeeDatabase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int topOfArray;</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EmployeeDatabase(){...}</a:t>
              </a:r>
            </a:p>
            <a:p>
              <a:pPr lvl="0"/>
              <a:r>
                <a:rPr sz="1600" dirty="0">
                  <a:latin typeface="Consolas"/>
                  <a:ea typeface="Consolas"/>
                  <a:cs typeface="Consolas"/>
                  <a:sym typeface="Consolas"/>
                </a:rPr>
                <a:t>    public void AddToDatabase(Employee employee){...}</a:t>
              </a:r>
            </a:p>
            <a:p>
              <a:pPr lvl="0"/>
              <a:r>
                <a:rPr sz="1600" dirty="0">
                  <a:latin typeface="Consolas"/>
                  <a:ea typeface="Consolas"/>
                  <a:cs typeface="Consolas"/>
                  <a:sym typeface="Consolas"/>
                </a:rPr>
                <a:t>    </a:t>
              </a:r>
              <a:r>
                <a:rPr b="1" dirty="0">
                  <a:latin typeface="Consolas"/>
                  <a:ea typeface="Consolas"/>
                  <a:cs typeface="Consolas"/>
                  <a:sym typeface="Consolas"/>
                </a:rPr>
                <a:t>[IndexerName("Emploee")]</a:t>
              </a:r>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grpSp>
        <p:nvGrpSpPr>
          <p:cNvPr id="523" name="Group 523"/>
          <p:cNvGrpSpPr/>
          <p:nvPr/>
        </p:nvGrpSpPr>
        <p:grpSpPr>
          <a:xfrm>
            <a:off x="4267200" y="3276600"/>
            <a:ext cx="4724400" cy="3060700"/>
            <a:chOff x="0" y="0"/>
            <a:chExt cx="4648200" cy="2971800"/>
          </a:xfrm>
        </p:grpSpPr>
        <p:sp>
          <p:nvSpPr>
            <p:cNvPr id="521" name="Shape 521"/>
            <p:cNvSpPr/>
            <p:nvPr/>
          </p:nvSpPr>
          <p:spPr>
            <a:xfrm>
              <a:off x="0" y="0"/>
              <a:ext cx="4648200" cy="2971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lgn="just">
                <a:defRPr sz="1600"/>
              </a:pPr>
              <a:endParaRPr/>
            </a:p>
          </p:txBody>
        </p:sp>
        <p:pic>
          <p:nvPicPr>
            <p:cNvPr id="522" name="image10.png"/>
            <p:cNvPicPr/>
            <p:nvPr/>
          </p:nvPicPr>
          <p:blipFill>
            <a:blip r:embed="rId2">
              <a:extLst/>
            </a:blip>
            <a:stretch>
              <a:fillRect/>
            </a:stretch>
          </p:blipFill>
          <p:spPr>
            <a:xfrm>
              <a:off x="374855" y="147973"/>
              <a:ext cx="3778045" cy="2598108"/>
            </a:xfrm>
            <a:prstGeom prst="rect">
              <a:avLst/>
            </a:prstGeom>
            <a:ln w="12700" cap="flat">
              <a:noFill/>
              <a:miter lim="400000"/>
            </a:ln>
            <a:effectLst/>
          </p:spPr>
        </p:pic>
      </p:grpSp>
    </p:spTree>
    <p:extLst>
      <p:ext uri="{BB962C8B-B14F-4D97-AF65-F5344CB8AC3E}">
        <p14:creationId xmlns:p14="http://schemas.microsoft.com/office/powerpoint/2010/main" val="264955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Сравнение индексаторов и массивов</a:t>
            </a:r>
            <a:endParaRPr lang="en-US" dirty="0"/>
          </a:p>
        </p:txBody>
      </p:sp>
      <p:grpSp>
        <p:nvGrpSpPr>
          <p:cNvPr id="528" name="Group 528"/>
          <p:cNvGrpSpPr/>
          <p:nvPr/>
        </p:nvGrpSpPr>
        <p:grpSpPr>
          <a:xfrm>
            <a:off x="152400" y="762000"/>
            <a:ext cx="8839200" cy="685800"/>
            <a:chOff x="0" y="0"/>
            <a:chExt cx="8610600" cy="685800"/>
          </a:xfrm>
          <a:solidFill>
            <a:schemeClr val="accent2">
              <a:lumMod val="50000"/>
            </a:schemeClr>
          </a:solidFill>
        </p:grpSpPr>
        <p:sp>
          <p:nvSpPr>
            <p:cNvPr id="526" name="Shape 526"/>
            <p:cNvSpPr/>
            <p:nvPr/>
          </p:nvSpPr>
          <p:spPr>
            <a:xfrm>
              <a:off x="0" y="0"/>
              <a:ext cx="8610600" cy="6858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527" name="Shape 527"/>
            <p:cNvSpPr/>
            <p:nvPr/>
          </p:nvSpPr>
          <p:spPr>
            <a:xfrm>
              <a:off x="128083" y="51689"/>
              <a:ext cx="8354435"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однако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между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индексаторами</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массивами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существует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несколько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важных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различий</a:t>
              </a:r>
              <a:endParaRPr dirty="0">
                <a:solidFill>
                  <a:schemeClr val="bg1"/>
                </a:solidFill>
                <a:latin typeface="Calibri" panose="020F0502020204030204" pitchFamily="34" charset="0"/>
              </a:endParaRPr>
            </a:p>
          </p:txBody>
        </p:sp>
      </p:grpSp>
      <p:grpSp>
        <p:nvGrpSpPr>
          <p:cNvPr id="538" name="Group 538"/>
          <p:cNvGrpSpPr/>
          <p:nvPr/>
        </p:nvGrpSpPr>
        <p:grpSpPr>
          <a:xfrm>
            <a:off x="150124" y="1577903"/>
            <a:ext cx="8839201" cy="1385501"/>
            <a:chOff x="0" y="0"/>
            <a:chExt cx="8610600" cy="1385499"/>
          </a:xfrm>
          <a:solidFill>
            <a:schemeClr val="accent2">
              <a:lumMod val="50000"/>
            </a:schemeClr>
          </a:solidFill>
        </p:grpSpPr>
        <p:grpSp>
          <p:nvGrpSpPr>
            <p:cNvPr id="531" name="Group 531"/>
            <p:cNvGrpSpPr/>
            <p:nvPr/>
          </p:nvGrpSpPr>
          <p:grpSpPr>
            <a:xfrm>
              <a:off x="0" y="380999"/>
              <a:ext cx="4114800" cy="1004500"/>
              <a:chOff x="0" y="7619"/>
              <a:chExt cx="4114800" cy="1004499"/>
            </a:xfrm>
            <a:grpFill/>
          </p:grpSpPr>
          <p:sp>
            <p:nvSpPr>
              <p:cNvPr id="529" name="Shape 529"/>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0" name="Shape 530"/>
              <p:cNvSpPr/>
              <p:nvPr/>
            </p:nvSpPr>
            <p:spPr>
              <a:xfrm>
                <a:off x="130300" y="76450"/>
                <a:ext cx="3817504"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элементов</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массиве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индексы</a:t>
                </a:r>
                <a:endParaRPr dirty="0">
                  <a:solidFill>
                    <a:schemeClr val="bg1"/>
                  </a:solidFill>
                  <a:latin typeface="Calibri" panose="020F0502020204030204" pitchFamily="34" charset="0"/>
                </a:endParaRPr>
              </a:p>
            </p:txBody>
          </p:sp>
        </p:grpSp>
        <p:grpSp>
          <p:nvGrpSpPr>
            <p:cNvPr id="534" name="Group 534"/>
            <p:cNvGrpSpPr/>
            <p:nvPr/>
          </p:nvGrpSpPr>
          <p:grpSpPr>
            <a:xfrm>
              <a:off x="4495800" y="380999"/>
              <a:ext cx="4114800" cy="1004500"/>
              <a:chOff x="0" y="7619"/>
              <a:chExt cx="4114800" cy="1004499"/>
            </a:xfrm>
            <a:grpFill/>
          </p:grpSpPr>
          <p:sp>
            <p:nvSpPr>
              <p:cNvPr id="532" name="Shape 532"/>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3" name="Shape 533"/>
              <p:cNvSpPr/>
              <p:nvPr/>
            </p:nvSpPr>
            <p:spPr>
              <a:xfrm>
                <a:off x="223570" y="60493"/>
                <a:ext cx="3765363"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возможность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индексов</a:t>
                </a:r>
                <a:endParaRPr dirty="0">
                  <a:solidFill>
                    <a:schemeClr val="bg1"/>
                  </a:solidFill>
                  <a:latin typeface="Calibri" panose="020F0502020204030204" pitchFamily="34" charset="0"/>
                </a:endParaRPr>
              </a:p>
            </p:txBody>
          </p:sp>
        </p:grpSp>
        <p:grpSp>
          <p:nvGrpSpPr>
            <p:cNvPr id="537" name="Group 537"/>
            <p:cNvGrpSpPr/>
            <p:nvPr/>
          </p:nvGrpSpPr>
          <p:grpSpPr>
            <a:xfrm>
              <a:off x="3124200" y="0"/>
              <a:ext cx="2057400" cy="457200"/>
              <a:chOff x="0" y="0"/>
              <a:chExt cx="2057400" cy="457200"/>
            </a:xfrm>
            <a:grpFill/>
          </p:grpSpPr>
          <p:sp>
            <p:nvSpPr>
              <p:cNvPr id="535" name="Shape 53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36" name="Shape 53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Индексы</a:t>
                </a:r>
              </a:p>
            </p:txBody>
          </p:sp>
        </p:grpSp>
      </p:grpSp>
      <p:grpSp>
        <p:nvGrpSpPr>
          <p:cNvPr id="548" name="Group 548"/>
          <p:cNvGrpSpPr/>
          <p:nvPr/>
        </p:nvGrpSpPr>
        <p:grpSpPr>
          <a:xfrm>
            <a:off x="150124" y="3001506"/>
            <a:ext cx="8839201" cy="1295401"/>
            <a:chOff x="0" y="0"/>
            <a:chExt cx="8610600" cy="1295400"/>
          </a:xfrm>
          <a:solidFill>
            <a:schemeClr val="accent2">
              <a:lumMod val="50000"/>
            </a:schemeClr>
          </a:solidFill>
        </p:grpSpPr>
        <p:grpSp>
          <p:nvGrpSpPr>
            <p:cNvPr id="541" name="Group 541"/>
            <p:cNvGrpSpPr/>
            <p:nvPr/>
          </p:nvGrpSpPr>
          <p:grpSpPr>
            <a:xfrm>
              <a:off x="-1" y="381000"/>
              <a:ext cx="4114801" cy="914400"/>
              <a:chOff x="0" y="0"/>
              <a:chExt cx="4114800" cy="914400"/>
            </a:xfrm>
            <a:grpFill/>
          </p:grpSpPr>
          <p:sp>
            <p:nvSpPr>
              <p:cNvPr id="539" name="Shape 539"/>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0" name="Shape 540"/>
              <p:cNvSpPr/>
              <p:nvPr/>
            </p:nvSpPr>
            <p:spPr>
              <a:xfrm>
                <a:off x="110056" y="180202"/>
                <a:ext cx="3903167"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Операцию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перегрузить</a:t>
                </a:r>
                <a:endParaRPr dirty="0">
                  <a:solidFill>
                    <a:schemeClr val="bg1"/>
                  </a:solidFill>
                  <a:latin typeface="Calibri" panose="020F0502020204030204" pitchFamily="34" charset="0"/>
                </a:endParaRPr>
              </a:p>
            </p:txBody>
          </p:sp>
        </p:grpSp>
        <p:grpSp>
          <p:nvGrpSpPr>
            <p:cNvPr id="544" name="Group 544"/>
            <p:cNvGrpSpPr/>
            <p:nvPr/>
          </p:nvGrpSpPr>
          <p:grpSpPr>
            <a:xfrm>
              <a:off x="4495800" y="381000"/>
              <a:ext cx="4114800" cy="914400"/>
              <a:chOff x="0" y="0"/>
              <a:chExt cx="4114800" cy="914400"/>
            </a:xfrm>
            <a:grpFill/>
          </p:grpSpPr>
          <p:sp>
            <p:nvSpPr>
              <p:cNvPr id="542" name="Shape 542"/>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3" name="Shape 543"/>
              <p:cNvSpPr/>
              <p:nvPr/>
            </p:nvSpPr>
            <p:spPr>
              <a:xfrm>
                <a:off x="150259" y="195960"/>
                <a:ext cx="3838675"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Возможно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переопределять</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перегружать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индексаторы</a:t>
                </a:r>
                <a:endParaRPr dirty="0">
                  <a:solidFill>
                    <a:schemeClr val="bg1"/>
                  </a:solidFill>
                  <a:latin typeface="Calibri" panose="020F0502020204030204" pitchFamily="34" charset="0"/>
                </a:endParaRPr>
              </a:p>
            </p:txBody>
          </p:sp>
        </p:grpSp>
        <p:grpSp>
          <p:nvGrpSpPr>
            <p:cNvPr id="547" name="Group 547"/>
            <p:cNvGrpSpPr/>
            <p:nvPr/>
          </p:nvGrpSpPr>
          <p:grpSpPr>
            <a:xfrm>
              <a:off x="3124200" y="-1"/>
              <a:ext cx="2057400" cy="457201"/>
              <a:chOff x="0" y="0"/>
              <a:chExt cx="2057400" cy="457200"/>
            </a:xfrm>
            <a:grpFill/>
          </p:grpSpPr>
          <p:sp>
            <p:nvSpPr>
              <p:cNvPr id="545" name="Shape 54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46" name="Shape 54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Перегрузка</a:t>
                </a:r>
              </a:p>
            </p:txBody>
          </p:sp>
        </p:grpSp>
      </p:grpSp>
      <p:grpSp>
        <p:nvGrpSpPr>
          <p:cNvPr id="558" name="Group 558"/>
          <p:cNvGrpSpPr/>
          <p:nvPr/>
        </p:nvGrpSpPr>
        <p:grpSpPr>
          <a:xfrm>
            <a:off x="152399" y="4434596"/>
            <a:ext cx="8839202" cy="1828803"/>
            <a:chOff x="-1" y="-1"/>
            <a:chExt cx="8610601" cy="1828802"/>
          </a:xfrm>
          <a:solidFill>
            <a:schemeClr val="accent2">
              <a:lumMod val="50000"/>
            </a:schemeClr>
          </a:solidFill>
        </p:grpSpPr>
        <p:grpSp>
          <p:nvGrpSpPr>
            <p:cNvPr id="551" name="Group 551"/>
            <p:cNvGrpSpPr/>
            <p:nvPr/>
          </p:nvGrpSpPr>
          <p:grpSpPr>
            <a:xfrm>
              <a:off x="-1" y="439267"/>
              <a:ext cx="4114801" cy="1389531"/>
              <a:chOff x="0" y="0"/>
              <a:chExt cx="4114800" cy="1389529"/>
            </a:xfrm>
            <a:grpFill/>
          </p:grpSpPr>
          <p:sp>
            <p:nvSpPr>
              <p:cNvPr id="549" name="Shape 549"/>
              <p:cNvSpPr/>
              <p:nvPr/>
            </p:nvSpPr>
            <p:spPr>
              <a:xfrm>
                <a:off x="0" y="0"/>
                <a:ext cx="4114800" cy="138952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0" name="Shape 550"/>
              <p:cNvSpPr/>
              <p:nvPr/>
            </p:nvSpPr>
            <p:spPr>
              <a:xfrm>
                <a:off x="224505" y="140768"/>
                <a:ext cx="3717864"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Индесированные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могут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так</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ref и out </a:t>
                </a:r>
                <a:r>
                  <a:rPr dirty="0" err="1">
                    <a:solidFill>
                      <a:schemeClr val="bg1"/>
                    </a:solidFill>
                    <a:latin typeface="Calibri" panose="020F0502020204030204" pitchFamily="34" charset="0"/>
                  </a:rPr>
                  <a:t>параметры</a:t>
                </a:r>
                <a:endParaRPr dirty="0">
                  <a:solidFill>
                    <a:schemeClr val="bg1"/>
                  </a:solidFill>
                  <a:latin typeface="Calibri" panose="020F0502020204030204" pitchFamily="34" charset="0"/>
                </a:endParaRPr>
              </a:p>
            </p:txBody>
          </p:sp>
        </p:grpSp>
        <p:grpSp>
          <p:nvGrpSpPr>
            <p:cNvPr id="554" name="Group 554"/>
            <p:cNvGrpSpPr/>
            <p:nvPr/>
          </p:nvGrpSpPr>
          <p:grpSpPr>
            <a:xfrm>
              <a:off x="4495800" y="439269"/>
              <a:ext cx="4114800" cy="1389532"/>
              <a:chOff x="0" y="0"/>
              <a:chExt cx="4114800" cy="1389530"/>
            </a:xfrm>
            <a:grpFill/>
          </p:grpSpPr>
          <p:sp>
            <p:nvSpPr>
              <p:cNvPr id="552" name="Shape 552"/>
              <p:cNvSpPr/>
              <p:nvPr/>
            </p:nvSpPr>
            <p:spPr>
              <a:xfrm>
                <a:off x="0" y="0"/>
                <a:ext cx="4114800" cy="138953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3" name="Shape 553"/>
              <p:cNvSpPr/>
              <p:nvPr/>
            </p:nvSpPr>
            <p:spPr>
              <a:xfrm>
                <a:off x="142374" y="140766"/>
                <a:ext cx="3825616"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ref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out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endParaRPr dirty="0">
                  <a:solidFill>
                    <a:schemeClr val="bg1"/>
                  </a:solidFill>
                  <a:latin typeface="Calibri" panose="020F0502020204030204" pitchFamily="34" charset="0"/>
                </a:endParaRPr>
              </a:p>
            </p:txBody>
          </p:sp>
        </p:grpSp>
        <p:grpSp>
          <p:nvGrpSpPr>
            <p:cNvPr id="557" name="Group 557"/>
            <p:cNvGrpSpPr/>
            <p:nvPr/>
          </p:nvGrpSpPr>
          <p:grpSpPr>
            <a:xfrm>
              <a:off x="2057400" y="-1"/>
              <a:ext cx="4648200" cy="533401"/>
              <a:chOff x="0" y="0"/>
              <a:chExt cx="4648200" cy="533399"/>
            </a:xfrm>
            <a:grpFill/>
          </p:grpSpPr>
          <p:sp>
            <p:nvSpPr>
              <p:cNvPr id="555" name="Shape 555"/>
              <p:cNvSpPr/>
              <p:nvPr/>
            </p:nvSpPr>
            <p:spPr>
              <a:xfrm>
                <a:off x="0" y="0"/>
                <a:ext cx="4648200" cy="5333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56" name="Shape 556"/>
              <p:cNvSpPr/>
              <p:nvPr/>
            </p:nvSpPr>
            <p:spPr>
              <a:xfrm>
                <a:off x="26037" y="128200"/>
                <a:ext cx="4596126"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Использование в качестве параметра</a:t>
                </a:r>
              </a:p>
            </p:txBody>
          </p:sp>
        </p:grpSp>
      </p:grpSp>
    </p:spTree>
    <p:extLst>
      <p:ext uri="{BB962C8B-B14F-4D97-AF65-F5344CB8AC3E}">
        <p14:creationId xmlns:p14="http://schemas.microsoft.com/office/powerpoint/2010/main" val="255296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Наследование</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806370"/>
              <a:ext cx="3352800" cy="155477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4"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944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Наследование. Моделирование отношения «</a:t>
            </a:r>
            <a:r>
              <a:rPr lang="en-US" dirty="0"/>
              <a:t>is a</a:t>
            </a:r>
            <a:r>
              <a:rPr lang="ru-RU" dirty="0"/>
              <a:t>»</a:t>
            </a:r>
          </a:p>
        </p:txBody>
      </p:sp>
      <p:sp>
        <p:nvSpPr>
          <p:cNvPr id="5" name="Flowchart: Document 4"/>
          <p:cNvSpPr/>
          <p:nvPr/>
        </p:nvSpPr>
        <p:spPr bwMode="auto">
          <a:xfrm>
            <a:off x="4114801" y="1828800"/>
            <a:ext cx="4876800" cy="33909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 </a:t>
            </a:r>
            <a:r>
              <a:rPr lang="ru-RU" sz="1600" dirty="0" err="1">
                <a:latin typeface="Consolas" pitchFamily="49" charset="0"/>
                <a:cs typeface="Consolas" pitchFamily="49" charset="0"/>
              </a:rPr>
              <a:t>Inheriting</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classes</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DoManagementWork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DoManualWork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p:txBody>
      </p:sp>
      <p:sp>
        <p:nvSpPr>
          <p:cNvPr id="8" name="Rounded Rectangle 7"/>
          <p:cNvSpPr/>
          <p:nvPr/>
        </p:nvSpPr>
        <p:spPr bwMode="auto">
          <a:xfrm>
            <a:off x="166254" y="48799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С# поддерживает только единичное наследование реализации</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2" name="Flowchart: Document 11"/>
          <p:cNvSpPr/>
          <p:nvPr/>
        </p:nvSpPr>
        <p:spPr bwMode="auto">
          <a:xfrm>
            <a:off x="246874" y="1828800"/>
            <a:ext cx="3709916"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err="1">
                <a:latin typeface="Consolas" pitchFamily="49" charset="0"/>
                <a:cs typeface="Consolas" pitchFamily="49" charset="0"/>
              </a:rPr>
              <a:t>class</a:t>
            </a:r>
            <a:r>
              <a:rPr lang="ru-RU" sz="1600" dirty="0">
                <a:latin typeface="Consolas" pitchFamily="49" charset="0"/>
                <a:cs typeface="Consolas" pitchFamily="49" charset="0"/>
              </a:rPr>
              <a:t> Employee</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protected string empNum;</a:t>
            </a:r>
          </a:p>
          <a:p>
            <a:pPr defTabSz="457200">
              <a:lnSpc>
                <a:spcPct val="90000"/>
              </a:lnSpc>
              <a:tabLst>
                <a:tab pos="457200" algn="l"/>
              </a:tabLst>
              <a:defRPr/>
            </a:pPr>
            <a:r>
              <a:rPr lang="ru-RU" sz="1600" dirty="0">
                <a:latin typeface="Consolas" pitchFamily="49" charset="0"/>
                <a:cs typeface="Consolas" pitchFamily="49" charset="0"/>
              </a:rPr>
              <a:t>    protected string empName;</a:t>
            </a:r>
          </a:p>
          <a:p>
            <a:pPr defTabSz="457200">
              <a:lnSpc>
                <a:spcPct val="90000"/>
              </a:lnSpc>
              <a:tabLst>
                <a:tab pos="457200" algn="l"/>
              </a:tabLst>
              <a:defRPr/>
            </a:pPr>
            <a:r>
              <a:rPr lang="ru-RU" sz="1600" dirty="0">
                <a:latin typeface="Consolas" pitchFamily="49" charset="0"/>
                <a:cs typeface="Consolas" pitchFamily="49" charset="0"/>
              </a:rPr>
              <a:t>    protected void DoWork()</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marL="0" marR="0" indent="0" algn="ctr" defTabSz="914400" rtl="0" eaLnBrk="1" fontAlgn="base" latinLnBrk="0" hangingPunct="1">
              <a:lnSpc>
                <a:spcPct val="100000"/>
              </a:lnSpc>
              <a:spcBef>
                <a:spcPct val="0"/>
              </a:spcBef>
              <a:spcAft>
                <a:spcPts val="1000"/>
              </a:spcAft>
              <a:buClrTx/>
              <a:buSzTx/>
              <a:buFontTx/>
              <a:buNone/>
              <a:tabLst/>
            </a:pPr>
            <a:endParaRPr kumimoji="0" lang="ru-RU" sz="1600" i="0" u="none" strike="noStrike" cap="none" normalizeH="0" baseline="0" dirty="0">
              <a:ln>
                <a:noFill/>
              </a:ln>
              <a:solidFill>
                <a:srgbClr val="17365D"/>
              </a:solidFill>
              <a:effectLst/>
              <a:latin typeface="Consolas" pitchFamily="49" charset="0"/>
              <a:cs typeface="Consolas" pitchFamily="49" charset="0"/>
            </a:endParaRPr>
          </a:p>
        </p:txBody>
      </p:sp>
      <p:sp>
        <p:nvSpPr>
          <p:cNvPr id="7" name="Rounded Rectangle 6"/>
          <p:cNvSpPr/>
          <p:nvPr/>
        </p:nvSpPr>
        <p:spPr bwMode="auto">
          <a:xfrm>
            <a:off x="152400" y="609600"/>
            <a:ext cx="88392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реализации это свойство системы, позволяющее описать новый класс на основе существующего с целью повторного использования, расширения и изменения функциональности базового класса</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9" name="Rounded Rectangle 18"/>
          <p:cNvSpPr/>
          <p:nvPr/>
        </p:nvSpPr>
        <p:spPr bwMode="auto">
          <a:xfrm>
            <a:off x="166253" y="56292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является транзитивным</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pic>
        <p:nvPicPr>
          <p:cNvPr id="2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813240" y="5105400"/>
            <a:ext cx="1192213" cy="9080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Shape 62"/>
          <p:cNvSpPr/>
          <p:nvPr/>
        </p:nvSpPr>
        <p:spPr>
          <a:xfrm>
            <a:off x="224319" y="678781"/>
            <a:ext cx="8726609" cy="84522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r>
              <a:rPr lang="ru-RU" dirty="0">
                <a:solidFill>
                  <a:schemeClr val="bg1"/>
                </a:solidFill>
                <a:latin typeface="Calibri" charset="0"/>
                <a:ea typeface="Calibri" charset="0"/>
                <a:cs typeface="Calibri" charset="0"/>
              </a:rPr>
              <a:t>Основой объектно-ориентированного стиля является объектная модель. Она состоит из </a:t>
            </a:r>
            <a:r>
              <a:rPr lang="ru-RU" dirty="0" smtClean="0">
                <a:solidFill>
                  <a:schemeClr val="bg1"/>
                </a:solidFill>
                <a:latin typeface="Calibri" charset="0"/>
                <a:ea typeface="Calibri" charset="0"/>
                <a:cs typeface="Calibri" charset="0"/>
              </a:rPr>
              <a:t>главных </a:t>
            </a:r>
            <a:r>
              <a:rPr lang="ru-RU" dirty="0">
                <a:solidFill>
                  <a:schemeClr val="bg1"/>
                </a:solidFill>
                <a:latin typeface="Calibri" charset="0"/>
                <a:ea typeface="Calibri" charset="0"/>
                <a:cs typeface="Calibri" charset="0"/>
              </a:rPr>
              <a:t>элементов</a:t>
            </a:r>
          </a:p>
        </p:txBody>
      </p:sp>
      <p:sp>
        <p:nvSpPr>
          <p:cNvPr id="65" name="Shape 65"/>
          <p:cNvSpPr/>
          <p:nvPr/>
        </p:nvSpPr>
        <p:spPr>
          <a:xfrm>
            <a:off x="188793" y="1623957"/>
            <a:ext cx="8726608" cy="1424043"/>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171450" indent="-171450">
              <a:buFontTx/>
              <a:buChar char="-"/>
            </a:pPr>
            <a:r>
              <a:rPr lang="ru-RU" dirty="0">
                <a:solidFill>
                  <a:schemeClr val="bg1"/>
                </a:solidFill>
                <a:latin typeface="Calibri" charset="0"/>
                <a:ea typeface="Calibri" charset="0"/>
                <a:cs typeface="Calibri" charset="0"/>
              </a:rPr>
              <a:t>Абстракция </a:t>
            </a:r>
            <a:endParaRPr lang="en-US" dirty="0" smtClean="0">
              <a:solidFill>
                <a:schemeClr val="bg1"/>
              </a:solidFill>
              <a:latin typeface="Calibri" charset="0"/>
              <a:ea typeface="Calibri" charset="0"/>
              <a:cs typeface="Calibri" charset="0"/>
            </a:endParaRPr>
          </a:p>
          <a:p>
            <a:pPr marL="171450" indent="-171450">
              <a:buFontTx/>
              <a:buChar char="-"/>
            </a:pPr>
            <a:r>
              <a:rPr lang="ru-RU" dirty="0" smtClean="0">
                <a:solidFill>
                  <a:schemeClr val="bg1"/>
                </a:solidFill>
                <a:latin typeface="Calibri" charset="0"/>
                <a:ea typeface="Calibri" charset="0"/>
                <a:cs typeface="Calibri" charset="0"/>
              </a:rPr>
              <a:t>Инкапсуляция</a:t>
            </a:r>
            <a:endParaRPr lang="ru-RU" dirty="0">
              <a:solidFill>
                <a:schemeClr val="bg1"/>
              </a:solidFill>
              <a:latin typeface="Calibri" charset="0"/>
              <a:ea typeface="Calibri" charset="0"/>
              <a:cs typeface="Calibri" charset="0"/>
            </a:endParaRPr>
          </a:p>
          <a:p>
            <a:pPr marL="171450" indent="-171450">
              <a:buFontTx/>
              <a:buChar char="-"/>
            </a:pPr>
            <a:r>
              <a:rPr lang="ru-RU" dirty="0">
                <a:solidFill>
                  <a:schemeClr val="bg1"/>
                </a:solidFill>
                <a:latin typeface="Calibri" charset="0"/>
                <a:ea typeface="Calibri" charset="0"/>
                <a:cs typeface="Calibri" charset="0"/>
              </a:rPr>
              <a:t>Модульность</a:t>
            </a:r>
          </a:p>
          <a:p>
            <a:pPr marL="171450" indent="-171450">
              <a:buFontTx/>
              <a:buChar char="-"/>
            </a:pPr>
            <a:r>
              <a:rPr lang="ru-RU" dirty="0">
                <a:solidFill>
                  <a:schemeClr val="bg1"/>
                </a:solidFill>
                <a:latin typeface="Calibri" charset="0"/>
                <a:ea typeface="Calibri" charset="0"/>
                <a:cs typeface="Calibri" charset="0"/>
              </a:rPr>
              <a:t>Иерархия</a:t>
            </a:r>
          </a:p>
        </p:txBody>
      </p:sp>
      <p:sp>
        <p:nvSpPr>
          <p:cNvPr id="71" name="Shape 71"/>
          <p:cNvSpPr/>
          <p:nvPr/>
        </p:nvSpPr>
        <p:spPr>
          <a:xfrm>
            <a:off x="224319" y="4663419"/>
            <a:ext cx="8726608" cy="112778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r>
              <a:rPr lang="ru-RU" dirty="0">
                <a:solidFill>
                  <a:schemeClr val="bg1"/>
                </a:solidFill>
                <a:latin typeface="Calibri" charset="0"/>
                <a:ea typeface="Calibri" charset="0"/>
                <a:cs typeface="Calibri" charset="0"/>
              </a:rPr>
              <a:t>Абстракция – выделяет существенные характеристики объекта, отличающие его </a:t>
            </a:r>
            <a:r>
              <a:rPr lang="ru-RU" dirty="0" smtClean="0">
                <a:solidFill>
                  <a:schemeClr val="bg1"/>
                </a:solidFill>
                <a:latin typeface="Calibri" charset="0"/>
                <a:ea typeface="Calibri" charset="0"/>
                <a:cs typeface="Calibri" charset="0"/>
              </a:rPr>
              <a:t>от </a:t>
            </a:r>
            <a:r>
              <a:rPr lang="ru-RU" dirty="0">
                <a:solidFill>
                  <a:schemeClr val="bg1"/>
                </a:solidFill>
                <a:latin typeface="Calibri" charset="0"/>
                <a:ea typeface="Calibri" charset="0"/>
                <a:cs typeface="Calibri" charset="0"/>
              </a:rPr>
              <a:t>всех других объектов, таким образом, четко описывает его концептуальные границы с точки зрения наблюдателя</a:t>
            </a:r>
            <a:endParaRPr lang="ru-RU" dirty="0">
              <a:solidFill>
                <a:schemeClr val="bg1"/>
              </a:solidFill>
              <a:latin typeface="Calibri" charset="0"/>
              <a:ea typeface="Calibri" charset="0"/>
              <a:cs typeface="Calibri" charset="0"/>
            </a:endParaRPr>
          </a:p>
        </p:txBody>
      </p:sp>
      <p:sp>
        <p:nvSpPr>
          <p:cNvPr id="3" name="Заголовок 2"/>
          <p:cNvSpPr>
            <a:spLocks noGrp="1"/>
          </p:cNvSpPr>
          <p:nvPr>
            <p:ph type="title"/>
          </p:nvPr>
        </p:nvSpPr>
        <p:spPr/>
        <p:txBody>
          <a:bodyPr/>
          <a:lstStyle/>
          <a:p>
            <a:r>
              <a:rPr lang="ru-RU" dirty="0" smtClean="0"/>
              <a:t>Объектная модель</a:t>
            </a:r>
            <a:endParaRPr lang="en-US" dirty="0"/>
          </a:p>
        </p:txBody>
      </p:sp>
      <p:sp>
        <p:nvSpPr>
          <p:cNvPr id="9" name="Shape 65"/>
          <p:cNvSpPr/>
          <p:nvPr/>
        </p:nvSpPr>
        <p:spPr>
          <a:xfrm>
            <a:off x="188793" y="3130988"/>
            <a:ext cx="8726608" cy="1424043"/>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r>
              <a:rPr lang="ru-RU" dirty="0" smtClean="0">
                <a:solidFill>
                  <a:schemeClr val="bg1"/>
                </a:solidFill>
                <a:latin typeface="Calibri" charset="0"/>
                <a:ea typeface="Calibri" charset="0"/>
                <a:cs typeface="Calibri" charset="0"/>
              </a:rPr>
              <a:t>и дополнительных элементов</a:t>
            </a:r>
            <a:endParaRPr lang="en-US" dirty="0" smtClean="0">
              <a:solidFill>
                <a:schemeClr val="bg1"/>
              </a:solidFill>
              <a:latin typeface="Calibri" charset="0"/>
              <a:ea typeface="Calibri" charset="0"/>
              <a:cs typeface="Calibri" charset="0"/>
            </a:endParaRPr>
          </a:p>
          <a:p>
            <a:pPr marL="171450" indent="-171450">
              <a:buFontTx/>
              <a:buChar char="-"/>
            </a:pPr>
            <a:r>
              <a:rPr lang="ru-RU" dirty="0" smtClean="0">
                <a:solidFill>
                  <a:schemeClr val="bg1"/>
                </a:solidFill>
                <a:latin typeface="Calibri" charset="0"/>
                <a:ea typeface="Calibri" charset="0"/>
                <a:cs typeface="Calibri" charset="0"/>
              </a:rPr>
              <a:t>Контроль </a:t>
            </a:r>
            <a:r>
              <a:rPr lang="ru-RU" dirty="0">
                <a:solidFill>
                  <a:schemeClr val="bg1"/>
                </a:solidFill>
                <a:latin typeface="Calibri" charset="0"/>
                <a:ea typeface="Calibri" charset="0"/>
                <a:cs typeface="Calibri" charset="0"/>
              </a:rPr>
              <a:t>типов</a:t>
            </a:r>
          </a:p>
          <a:p>
            <a:pPr marL="171450" indent="-171450">
              <a:buFontTx/>
              <a:buChar char="-"/>
            </a:pPr>
            <a:r>
              <a:rPr lang="ru-RU" dirty="0">
                <a:solidFill>
                  <a:schemeClr val="bg1"/>
                </a:solidFill>
                <a:latin typeface="Calibri" charset="0"/>
                <a:ea typeface="Calibri" charset="0"/>
                <a:cs typeface="Calibri" charset="0"/>
              </a:rPr>
              <a:t>Параллелизм</a:t>
            </a:r>
          </a:p>
          <a:p>
            <a:pPr marL="171450" indent="-171450">
              <a:buFontTx/>
              <a:buChar char="-"/>
            </a:pPr>
            <a:r>
              <a:rPr lang="ru-RU" dirty="0" err="1">
                <a:solidFill>
                  <a:schemeClr val="bg1"/>
                </a:solidFill>
                <a:latin typeface="Calibri" charset="0"/>
                <a:ea typeface="Calibri" charset="0"/>
                <a:cs typeface="Calibri" charset="0"/>
              </a:rPr>
              <a:t>Персистентность</a:t>
            </a:r>
            <a:endParaRPr lang="ru-RU"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125118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927" y="0"/>
            <a:ext cx="9144000" cy="578825"/>
          </a:xfrm>
        </p:spPr>
        <p:txBody>
          <a:bodyPr/>
          <a:lstStyle/>
          <a:p>
            <a:r>
              <a:rPr lang="ru-RU" smtClean="0"/>
              <a:t>Наследование. </a:t>
            </a:r>
            <a:r>
              <a:rPr lang="ru-RU" dirty="0"/>
              <a:t>Моделирование отношения «</a:t>
            </a:r>
            <a:r>
              <a:rPr lang="en-US" dirty="0"/>
              <a:t>is a</a:t>
            </a:r>
            <a:r>
              <a:rPr lang="ru-RU" dirty="0"/>
              <a:t>»</a:t>
            </a:r>
          </a:p>
        </p:txBody>
      </p:sp>
      <p:graphicFrame>
        <p:nvGraphicFramePr>
          <p:cNvPr id="5" name="Таблица 4"/>
          <p:cNvGraphicFramePr>
            <a:graphicFrameLocks noGrp="1"/>
          </p:cNvGraphicFramePr>
          <p:nvPr>
            <p:extLst>
              <p:ext uri="{D42A27DB-BD31-4B8C-83A1-F6EECF244321}">
                <p14:modId xmlns:p14="http://schemas.microsoft.com/office/powerpoint/2010/main" val="3996023616"/>
              </p:ext>
            </p:extLst>
          </p:nvPr>
        </p:nvGraphicFramePr>
        <p:xfrm>
          <a:off x="419100" y="983568"/>
          <a:ext cx="2133600" cy="2534372"/>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70197946"/>
                    </a:ext>
                  </a:extLst>
                </a:gridCol>
              </a:tblGrid>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20000"/>
                        <a:lumOff val="80000"/>
                      </a:schemeClr>
                    </a:solidFill>
                  </a:tcPr>
                </a:tc>
                <a:extLst>
                  <a:ext uri="{0D108BD9-81ED-4DB2-BD59-A6C34878D82A}">
                    <a16:rowId xmlns="" xmlns:a16="http://schemas.microsoft.com/office/drawing/2014/main" val="2290675458"/>
                  </a:ext>
                </a:extLst>
              </a:tr>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20000"/>
                        <a:lumOff val="80000"/>
                      </a:schemeClr>
                    </a:solidFill>
                  </a:tcPr>
                </a:tc>
                <a:extLst>
                  <a:ext uri="{0D108BD9-81ED-4DB2-BD59-A6C34878D82A}">
                    <a16:rowId xmlns="" xmlns:a16="http://schemas.microsoft.com/office/drawing/2014/main" val="1579792114"/>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3807173119"/>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2634039138"/>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1260064710"/>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468073301"/>
                  </a:ext>
                </a:extLst>
              </a:tr>
              <a:tr h="35779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3298419082"/>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10496635"/>
              </p:ext>
            </p:extLst>
          </p:nvPr>
        </p:nvGraphicFramePr>
        <p:xfrm>
          <a:off x="3401291" y="1329346"/>
          <a:ext cx="2133600" cy="4333992"/>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1059095"/>
                    </a:ext>
                  </a:extLst>
                </a:gridCol>
              </a:tblGrid>
              <a:tr h="361166">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86532637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3598975059"/>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320663746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3893486671"/>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2356894560"/>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1690033767"/>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2889339980"/>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4064029979"/>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20000"/>
                        <a:lumOff val="80000"/>
                      </a:schemeClr>
                    </a:solidFill>
                  </a:tcPr>
                </a:tc>
                <a:extLst>
                  <a:ext uri="{0D108BD9-81ED-4DB2-BD59-A6C34878D82A}">
                    <a16:rowId xmlns="" xmlns:a16="http://schemas.microsoft.com/office/drawing/2014/main" val="3969817386"/>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2334250344"/>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3283695363"/>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WorkItem</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1380975911"/>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612914330"/>
              </p:ext>
            </p:extLst>
          </p:nvPr>
        </p:nvGraphicFramePr>
        <p:xfrm>
          <a:off x="3401291" y="967701"/>
          <a:ext cx="2133600" cy="2901312"/>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 xmlns:a16="http://schemas.microsoft.com/office/drawing/2014/main"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 xmlns:a16="http://schemas.microsoft.com/office/drawing/2014/main"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3298419082"/>
                  </a:ext>
                </a:extLst>
              </a:tr>
            </a:tbl>
          </a:graphicData>
        </a:graphic>
      </p:graphicFrame>
      <p:graphicFrame>
        <p:nvGraphicFramePr>
          <p:cNvPr id="13" name="Таблица 12"/>
          <p:cNvGraphicFramePr>
            <a:graphicFrameLocks noGrp="1"/>
          </p:cNvGraphicFramePr>
          <p:nvPr>
            <p:extLst>
              <p:ext uri="{D42A27DB-BD31-4B8C-83A1-F6EECF244321}">
                <p14:modId xmlns:p14="http://schemas.microsoft.com/office/powerpoint/2010/main" val="898383086"/>
              </p:ext>
            </p:extLst>
          </p:nvPr>
        </p:nvGraphicFramePr>
        <p:xfrm>
          <a:off x="6438900" y="4622800"/>
          <a:ext cx="2133600" cy="1449055"/>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1059095"/>
                    </a:ext>
                  </a:extLst>
                </a:gridCol>
              </a:tblGrid>
              <a:tr h="379368">
                <a:tc>
                  <a:txBody>
                    <a:bodyPr/>
                    <a:lstStyle/>
                    <a:p>
                      <a:pPr algn="ctr"/>
                      <a:endParaRPr lang="en-US" sz="14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865326374"/>
                  </a:ext>
                </a:extLst>
              </a:tr>
              <a:tr h="228600">
                <a:tc>
                  <a:txBody>
                    <a:bodyPr/>
                    <a:lstStyle/>
                    <a:p>
                      <a:pPr algn="ctr"/>
                      <a:endParaRPr lang="en-US" sz="12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2334250344"/>
                  </a:ext>
                </a:extLst>
              </a:tr>
              <a:tr h="44005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originalItemID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 xmlns:a16="http://schemas.microsoft.com/office/drawing/2014/main" val="3283695363"/>
                  </a:ext>
                </a:extLst>
              </a:tr>
              <a:tr h="355315">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ChangeRequest</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 xmlns:a16="http://schemas.microsoft.com/office/drawing/2014/main" val="1380975911"/>
                  </a:ext>
                </a:extLst>
              </a:tr>
            </a:tbl>
          </a:graphicData>
        </a:graphic>
      </p:graphicFrame>
      <p:graphicFrame>
        <p:nvGraphicFramePr>
          <p:cNvPr id="14" name="Таблица 13"/>
          <p:cNvGraphicFramePr>
            <a:graphicFrameLocks noGrp="1"/>
          </p:cNvGraphicFramePr>
          <p:nvPr>
            <p:extLst>
              <p:ext uri="{D42A27DB-BD31-4B8C-83A1-F6EECF244321}">
                <p14:modId xmlns:p14="http://schemas.microsoft.com/office/powerpoint/2010/main" val="3097736284"/>
              </p:ext>
            </p:extLst>
          </p:nvPr>
        </p:nvGraphicFramePr>
        <p:xfrm>
          <a:off x="6435437" y="2492926"/>
          <a:ext cx="2133600" cy="2825472"/>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1059095"/>
                    </a:ext>
                  </a:extLst>
                </a:gridCol>
              </a:tblGrid>
              <a:tr h="353184">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86532637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3598975059"/>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320663746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3893486671"/>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235689456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60000"/>
                        <a:lumOff val="40000"/>
                      </a:schemeClr>
                    </a:solidFill>
                  </a:tcPr>
                </a:tc>
                <a:extLst>
                  <a:ext uri="{0D108BD9-81ED-4DB2-BD59-A6C34878D82A}">
                    <a16:rowId xmlns="" xmlns:a16="http://schemas.microsoft.com/office/drawing/2014/main" val="1690033767"/>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288933998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1380975911"/>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3369308444"/>
              </p:ext>
            </p:extLst>
          </p:nvPr>
        </p:nvGraphicFramePr>
        <p:xfrm>
          <a:off x="419100" y="4267200"/>
          <a:ext cx="2133600" cy="355600"/>
        </p:xfrm>
        <a:graphic>
          <a:graphicData uri="http://schemas.openxmlformats.org/drawingml/2006/table">
            <a:tbl>
              <a:tblPr firstRow="1" bandRow="1">
                <a:tableStyleId>{9DCAF9ED-07DC-4A11-8D7F-57B35C25682E}</a:tableStyleId>
              </a:tblPr>
              <a:tblGrid>
                <a:gridCol w="2133600">
                  <a:extLst>
                    <a:ext uri="{9D8B030D-6E8A-4147-A177-3AD203B41FA5}">
                      <a16:colId xmlns="" xmlns:a16="http://schemas.microsoft.com/office/drawing/2014/main" val="74789170"/>
                    </a:ext>
                  </a:extLst>
                </a:gridCol>
              </a:tblGrid>
              <a:tr h="355600">
                <a:tc>
                  <a:txBody>
                    <a:bodyPr/>
                    <a:lstStyle/>
                    <a:p>
                      <a:pPr algn="ctr"/>
                      <a:r>
                        <a:rPr lang="ru-RU" sz="1400" b="1" dirty="0">
                          <a:solidFill>
                            <a:schemeClr val="accent3">
                              <a:lumMod val="50000"/>
                            </a:schemeClr>
                          </a:solidFill>
                          <a:latin typeface="Consolas" panose="020B0609020204030204" pitchFamily="49" charset="0"/>
                          <a:cs typeface="Consolas" panose="020B0609020204030204" pitchFamily="49" charset="0"/>
                        </a:rPr>
                        <a:t>Наследуемый</a:t>
                      </a:r>
                      <a:r>
                        <a:rPr lang="ru-RU" sz="1400" b="1" baseline="0" dirty="0">
                          <a:solidFill>
                            <a:schemeClr val="accent3">
                              <a:lumMod val="50000"/>
                            </a:schemeClr>
                          </a:solidFill>
                          <a:latin typeface="Consolas" panose="020B0609020204030204" pitchFamily="49" charset="0"/>
                          <a:cs typeface="Consolas" panose="020B0609020204030204" pitchFamily="49" charset="0"/>
                        </a:rPr>
                        <a:t> член</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 xmlns:a16="http://schemas.microsoft.com/office/drawing/2014/main" val="2029010785"/>
                  </a:ext>
                </a:extLst>
              </a:tr>
            </a:tbl>
          </a:graphicData>
        </a:graphic>
      </p:graphicFrame>
      <p:sp>
        <p:nvSpPr>
          <p:cNvPr id="4" name="Прямоугольник 3"/>
          <p:cNvSpPr/>
          <p:nvPr/>
        </p:nvSpPr>
        <p:spPr>
          <a:xfrm>
            <a:off x="1056936" y="629147"/>
            <a:ext cx="857927" cy="338554"/>
          </a:xfrm>
          <a:prstGeom prst="rect">
            <a:avLst/>
          </a:prstGeom>
        </p:spPr>
        <p:txBody>
          <a:bodyPr wrap="none">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Object</a:t>
            </a:r>
          </a:p>
        </p:txBody>
      </p:sp>
      <p:sp>
        <p:nvSpPr>
          <p:cNvPr id="17" name="Прямоугольник 16"/>
          <p:cNvSpPr/>
          <p:nvPr/>
        </p:nvSpPr>
        <p:spPr>
          <a:xfrm>
            <a:off x="3534181" y="578825"/>
            <a:ext cx="1867819"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WorkItem:Object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aphicFrame>
        <p:nvGraphicFramePr>
          <p:cNvPr id="18" name="Таблица 17"/>
          <p:cNvGraphicFramePr>
            <a:graphicFrameLocks noGrp="1"/>
          </p:cNvGraphicFramePr>
          <p:nvPr>
            <p:extLst>
              <p:ext uri="{D42A27DB-BD31-4B8C-83A1-F6EECF244321}">
                <p14:modId xmlns:p14="http://schemas.microsoft.com/office/powerpoint/2010/main" val="2382568893"/>
              </p:ext>
            </p:extLst>
          </p:nvPr>
        </p:nvGraphicFramePr>
        <p:xfrm>
          <a:off x="6438900" y="1004350"/>
          <a:ext cx="2133600" cy="2901312"/>
        </p:xfrm>
        <a:graphic>
          <a:graphicData uri="http://schemas.openxmlformats.org/drawingml/2006/table">
            <a:tbl>
              <a:tblPr>
                <a:tableStyleId>{1FECB4D8-DB02-4DC6-A0A2-4F2EBAE1DC90}</a:tableStyleId>
              </a:tblPr>
              <a:tblGrid>
                <a:gridCol w="2133600">
                  <a:extLst>
                    <a:ext uri="{9D8B030D-6E8A-4147-A177-3AD203B41FA5}">
                      <a16:colId xmlns="" xmlns:a16="http://schemas.microsoft.com/office/drawing/2014/main"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 xmlns:a16="http://schemas.microsoft.com/office/drawing/2014/main"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 xmlns:a16="http://schemas.microsoft.com/office/drawing/2014/main"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 xmlns:a16="http://schemas.microsoft.com/office/drawing/2014/main" val="3298419082"/>
                  </a:ext>
                </a:extLst>
              </a:tr>
            </a:tbl>
          </a:graphicData>
        </a:graphic>
      </p:graphicFrame>
      <p:sp>
        <p:nvSpPr>
          <p:cNvPr id="19" name="Прямоугольник 18"/>
          <p:cNvSpPr/>
          <p:nvPr/>
        </p:nvSpPr>
        <p:spPr>
          <a:xfrm>
            <a:off x="6179058" y="622997"/>
            <a:ext cx="2653291"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ChangeRequest:WorkItem</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617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84017" y="932873"/>
            <a:ext cx="2936931" cy="1447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Flowchart: Document 4"/>
          <p:cNvSpPr/>
          <p:nvPr/>
        </p:nvSpPr>
        <p:spPr bwMode="auto">
          <a:xfrm>
            <a:off x="2438400" y="1217217"/>
            <a:ext cx="31242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class Manager : Employee</a:t>
            </a:r>
          </a:p>
          <a:p>
            <a:r>
              <a:rPr lang="ru-RU" sz="1600">
                <a:latin typeface="Consolas" pitchFamily="49" charset="0"/>
                <a:cs typeface="Consolas" pitchFamily="49" charset="0"/>
              </a:rPr>
              <a:t>{</a:t>
            </a:r>
          </a:p>
          <a:p>
            <a:r>
              <a:rPr lang="ru-RU" sz="1600">
                <a:latin typeface="Consolas" pitchFamily="49" charset="0"/>
                <a:cs typeface="Consolas" pitchFamily="49" charset="0"/>
              </a:rPr>
              <a:t>...</a:t>
            </a:r>
          </a:p>
          <a:p>
            <a:r>
              <a:rPr lang="ru-RU" sz="1600">
                <a:latin typeface="Consolas" pitchFamily="49" charset="0"/>
                <a:cs typeface="Consolas" pitchFamily="49" charset="0"/>
              </a:rPr>
              <a:t>}</a:t>
            </a:r>
          </a:p>
        </p:txBody>
      </p:sp>
      <p:sp>
        <p:nvSpPr>
          <p:cNvPr id="7" name="Flowchart: Document 6"/>
          <p:cNvSpPr/>
          <p:nvPr/>
        </p:nvSpPr>
        <p:spPr bwMode="auto">
          <a:xfrm>
            <a:off x="5357895" y="1493640"/>
            <a:ext cx="35814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0" name="Flowchart: Document 9"/>
          <p:cNvSpPr/>
          <p:nvPr/>
        </p:nvSpPr>
        <p:spPr bwMode="auto">
          <a:xfrm>
            <a:off x="284016" y="2653745"/>
            <a:ext cx="8655279" cy="112411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r>
              <a:rPr lang="ru-RU" sz="1600" dirty="0" err="1">
                <a:latin typeface="Consolas" pitchFamily="49" charset="0"/>
                <a:cs typeface="Consolas" pitchFamily="49" charset="0"/>
              </a:rPr>
              <a:t>Fred</a:t>
            </a:r>
            <a:r>
              <a:rPr lang="ru-RU" sz="1600" dirty="0">
                <a:latin typeface="Consolas" pitchFamily="49" charset="0"/>
                <a:cs typeface="Consolas" pitchFamily="49" charset="0"/>
              </a:rPr>
              <a:t>",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err="1">
                <a:latin typeface="Consolas" pitchFamily="49" charset="0"/>
                <a:cs typeface="Consolas" pitchFamily="49" charset="0"/>
              </a:rPr>
              <a:t>em</a:t>
            </a:r>
            <a:r>
              <a:rPr lang="ru-RU" sz="1600" dirty="0" err="1">
                <a:latin typeface="Consolas" pitchFamily="49" charset="0"/>
                <a:cs typeface="Consolas" pitchFamily="49" charset="0"/>
              </a:rPr>
              <a:t>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a:t>
            </a:r>
            <a:endParaRPr lang="en-US" sz="1600" dirty="0">
              <a:latin typeface="Consolas" pitchFamily="49" charset="0"/>
              <a:cs typeface="Consolas" pitchFamily="49" charset="0"/>
            </a:endParaRPr>
          </a:p>
          <a:p>
            <a:r>
              <a:rPr lang="en-US" sz="1600" dirty="0">
                <a:latin typeface="Consolas" pitchFamily="49" charset="0"/>
                <a:cs typeface="Consolas" pitchFamily="49" charset="0"/>
              </a:rPr>
              <a:t>object </a:t>
            </a:r>
            <a:r>
              <a:rPr lang="en-US" sz="1600" dirty="0" err="1">
                <a:latin typeface="Consolas" pitchFamily="49" charset="0"/>
                <a:cs typeface="Consolas" pitchFamily="49" charset="0"/>
              </a:rPr>
              <a:t>obj</a:t>
            </a:r>
            <a:r>
              <a:rPr lang="en-US" sz="1600" dirty="0">
                <a:latin typeface="Consolas" pitchFamily="49" charset="0"/>
                <a:cs typeface="Consolas" pitchFamily="49" charset="0"/>
              </a:rPr>
              <a:t> = manager;</a:t>
            </a:r>
            <a:endParaRPr lang="ru-RU" sz="1600" dirty="0">
              <a:latin typeface="Consolas" pitchFamily="49" charset="0"/>
              <a:cs typeface="Consolas" pitchFamily="49" charset="0"/>
            </a:endParaRPr>
          </a:p>
        </p:txBody>
      </p:sp>
      <p:sp>
        <p:nvSpPr>
          <p:cNvPr id="12" name="Rounded Rectangle 4"/>
          <p:cNvSpPr/>
          <p:nvPr/>
        </p:nvSpPr>
        <p:spPr bwMode="auto">
          <a:xfrm>
            <a:off x="249379" y="4990421"/>
            <a:ext cx="8689915" cy="90805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pic>
        <p:nvPicPr>
          <p:cNvPr id="14"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747082" y="5430421"/>
            <a:ext cx="1192213" cy="908050"/>
          </a:xfrm>
          <a:prstGeom prst="rect">
            <a:avLst/>
          </a:prstGeom>
          <a:noFill/>
          <a:ln w="9525">
            <a:noFill/>
            <a:miter lim="800000"/>
            <a:headEnd/>
            <a:tailEnd/>
          </a:ln>
        </p:spPr>
      </p:pic>
      <p:sp>
        <p:nvSpPr>
          <p:cNvPr id="15" name="Rounded Rectangle 10"/>
          <p:cNvSpPr/>
          <p:nvPr/>
        </p:nvSpPr>
        <p:spPr bwMode="auto">
          <a:xfrm>
            <a:off x="249379" y="3845295"/>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этот тип является классом, находящимся выше в иерархии наследования</a:t>
            </a:r>
          </a:p>
        </p:txBody>
      </p:sp>
    </p:spTree>
    <p:extLst>
      <p:ext uri="{BB962C8B-B14F-4D97-AF65-F5344CB8AC3E}">
        <p14:creationId xmlns:p14="http://schemas.microsoft.com/office/powerpoint/2010/main" val="115882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52845" y="653094"/>
            <a:ext cx="8686800" cy="3505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Manager("Fred",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refers</a:t>
            </a:r>
            <a:r>
              <a:rPr lang="ru-RU" sz="1600" dirty="0">
                <a:latin typeface="Consolas" pitchFamily="49" charset="0"/>
                <a:cs typeface="Consolas" pitchFamily="49" charset="0"/>
              </a:rPr>
              <a:t> </a:t>
            </a:r>
            <a:r>
              <a:rPr lang="ru-RU" sz="1600" dirty="0" err="1">
                <a:latin typeface="Consolas" pitchFamily="49" charset="0"/>
                <a:cs typeface="Consolas" pitchFamily="49" charset="0"/>
              </a:rPr>
              <a:t>to</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anagerAgain</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b="1" dirty="0">
                <a:latin typeface="Consolas" pitchFamily="49" charset="0"/>
                <a:cs typeface="Consolas" pitchFamily="49" charset="0"/>
              </a:rPr>
              <a:t>as</a:t>
            </a:r>
            <a:r>
              <a:rPr lang="ru-RU" sz="1600" dirty="0">
                <a:latin typeface="Consolas" pitchFamily="49" charset="0"/>
                <a:cs typeface="Consolas" pitchFamily="49" charset="0"/>
              </a:rPr>
              <a:t> Manager;</a:t>
            </a:r>
          </a:p>
          <a:p>
            <a:r>
              <a:rPr lang="ru-RU" sz="1600" dirty="0">
                <a:latin typeface="Consolas" pitchFamily="49" charset="0"/>
                <a:cs typeface="Consolas" pitchFamily="49" charset="0"/>
              </a:rPr>
              <a:t>// OK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is a Manager</a:t>
            </a: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new ManualWorker("Bert");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now refers to a ManualWorker</a:t>
            </a:r>
          </a:p>
          <a:p>
            <a:r>
              <a:rPr lang="ru-RU" sz="1600" dirty="0">
                <a:latin typeface="Consolas" pitchFamily="49" charset="0"/>
                <a:cs typeface="Consolas" pitchFamily="49" charset="0"/>
              </a:rPr>
              <a:t>...</a:t>
            </a:r>
          </a:p>
          <a:p>
            <a:r>
              <a:rPr lang="en-US" sz="1600" dirty="0">
                <a:latin typeface="Consolas" pitchFamily="49" charset="0"/>
                <a:cs typeface="Consolas" pitchFamily="49" charset="0"/>
              </a:rPr>
              <a:t>bool ok</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en-US" sz="1600" b="1" dirty="0" err="1">
                <a:latin typeface="Consolas" pitchFamily="49" charset="0"/>
                <a:cs typeface="Consolas" pitchFamily="49" charset="0"/>
              </a:rPr>
              <a:t>i</a:t>
            </a:r>
            <a:r>
              <a:rPr lang="ru-RU" b="1" dirty="0">
                <a:latin typeface="Consolas" pitchFamily="49" charset="0"/>
                <a:cs typeface="Consolas" pitchFamily="49" charset="0"/>
              </a:rPr>
              <a:t>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returns</a:t>
            </a:r>
            <a:r>
              <a:rPr lang="ru-RU" sz="1600" dirty="0">
                <a:latin typeface="Consolas" pitchFamily="49" charset="0"/>
                <a:cs typeface="Consolas" pitchFamily="49" charset="0"/>
              </a:rPr>
              <a:t> </a:t>
            </a:r>
            <a:r>
              <a:rPr lang="en-US" sz="1600" dirty="0">
                <a:latin typeface="Consolas" pitchFamily="49" charset="0"/>
                <a:cs typeface="Consolas" pitchFamily="49" charset="0"/>
              </a:rPr>
              <a:t>false</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a:t>
            </a:r>
            <a:r>
              <a:rPr lang="en-US" sz="1600" dirty="0">
                <a:latin typeface="Consolas" pitchFamily="49" charset="0"/>
                <a:cs typeface="Consolas" pitchFamily="49" charset="0"/>
              </a:rPr>
              <a:t> </a:t>
            </a:r>
            <a:r>
              <a:rPr lang="ru-RU" sz="1600" dirty="0" err="1">
                <a:latin typeface="Consolas" pitchFamily="49" charset="0"/>
                <a:cs typeface="Consolas" pitchFamily="49" charset="0"/>
              </a:rPr>
              <a:t>ManualWorker</a:t>
            </a:r>
            <a:endParaRPr lang="ru-RU" sz="1600" dirty="0">
              <a:latin typeface="Consolas" pitchFamily="49" charset="0"/>
              <a:cs typeface="Consolas" pitchFamily="49" charset="0"/>
            </a:endParaRPr>
          </a:p>
        </p:txBody>
      </p:sp>
      <p:sp>
        <p:nvSpPr>
          <p:cNvPr id="5" name="Rounded Rectangle 4"/>
          <p:cNvSpPr/>
          <p:nvPr/>
        </p:nvSpPr>
        <p:spPr bwMode="auto">
          <a:xfrm>
            <a:off x="252845" y="4239490"/>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as</a:t>
            </a:r>
            <a:r>
              <a:rPr lang="ru-RU" dirty="0">
                <a:solidFill>
                  <a:schemeClr val="bg1"/>
                </a:solidFill>
                <a:latin typeface="Calibri" panose="020F0502020204030204" pitchFamily="34" charset="0"/>
              </a:rPr>
              <a:t> проверяет, является ли объект ссылкой на указанный тип и, если это так, возвращает новую ссылку, используя этот тип, в противном случае возвращает null</a:t>
            </a:r>
          </a:p>
        </p:txBody>
      </p:sp>
      <p:sp>
        <p:nvSpPr>
          <p:cNvPr id="6" name="Rounded Rectangle 5"/>
          <p:cNvSpPr/>
          <p:nvPr/>
        </p:nvSpPr>
        <p:spPr bwMode="auto">
          <a:xfrm>
            <a:off x="252845" y="5338996"/>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is</a:t>
            </a:r>
            <a:r>
              <a:rPr lang="ru-RU" dirty="0">
                <a:solidFill>
                  <a:schemeClr val="bg1"/>
                </a:solidFill>
                <a:latin typeface="Calibri" panose="020F0502020204030204" pitchFamily="34" charset="0"/>
              </a:rPr>
              <a:t> проверяет, является ли объект ссылкой на указанный тип и возвращает true, если это так и false в противном случае</a:t>
            </a:r>
          </a:p>
        </p:txBody>
      </p:sp>
    </p:spTree>
    <p:extLst>
      <p:ext uri="{BB962C8B-B14F-4D97-AF65-F5344CB8AC3E}">
        <p14:creationId xmlns:p14="http://schemas.microsoft.com/office/powerpoint/2010/main" val="323118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и конструкторов базового класса</a:t>
            </a:r>
          </a:p>
        </p:txBody>
      </p:sp>
      <p:sp>
        <p:nvSpPr>
          <p:cNvPr id="5" name="Flowchart: Document 4"/>
          <p:cNvSpPr/>
          <p:nvPr/>
        </p:nvSpPr>
        <p:spPr bwMode="auto">
          <a:xfrm>
            <a:off x="304801" y="678873"/>
            <a:ext cx="8610599" cy="487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en-US"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a:t>
            </a:r>
            <a:r>
              <a:rPr lang="ru-RU" sz="1500" b="1" dirty="0">
                <a:latin typeface="Consolas" pitchFamily="49" charset="0"/>
                <a:cs typeface="Consolas" pitchFamily="49" charset="0"/>
              </a:rPr>
              <a:t>Employee</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empName;</a:t>
            </a:r>
          </a:p>
          <a:p>
            <a:r>
              <a:rPr lang="ru-RU" sz="1500" dirty="0">
                <a:latin typeface="Consolas" pitchFamily="49" charset="0"/>
                <a:cs typeface="Consolas" pitchFamily="49" charset="0"/>
              </a:rPr>
              <a:t>    public </a:t>
            </a:r>
            <a:r>
              <a:rPr lang="ru-RU" sz="1500" b="1" dirty="0">
                <a:latin typeface="Consolas" pitchFamily="49" charset="0"/>
                <a:cs typeface="Consolas" pitchFamily="49" charset="0"/>
              </a:rPr>
              <a:t>Employee</a:t>
            </a:r>
            <a:r>
              <a:rPr lang="ru-RU" sz="1500" dirty="0">
                <a:latin typeface="Consolas" pitchFamily="49" charset="0"/>
                <a:cs typeface="Consolas" pitchFamily="49" charset="0"/>
              </a:rPr>
              <a:t>(string name)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this.empName =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class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 : </a:t>
            </a:r>
            <a:r>
              <a:rPr lang="ru-RU" sz="1500" dirty="0" err="1">
                <a:latin typeface="Consolas" pitchFamily="49" charset="0"/>
                <a:cs typeface="Consolas" pitchFamily="49" charset="0"/>
              </a:rPr>
              <a:t>Employee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a:t>
            </a:r>
            <a:r>
              <a:rPr lang="ru-RU" sz="1500" dirty="0" err="1">
                <a:latin typeface="Consolas" pitchFamily="49" charset="0"/>
                <a:cs typeface="Consolas" pitchFamily="49" charset="0"/>
              </a:rPr>
              <a:t>empGrade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public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(string name, string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 : </a:t>
            </a:r>
            <a:r>
              <a:rPr lang="ru-RU" sz="1600" b="1" dirty="0" err="1">
                <a:latin typeface="Consolas" pitchFamily="49" charset="0"/>
                <a:cs typeface="Consolas" pitchFamily="49" charset="0"/>
              </a:rPr>
              <a:t>base</a:t>
            </a:r>
            <a:r>
              <a:rPr lang="ru-RU" sz="1600" b="1" dirty="0">
                <a:latin typeface="Consolas" pitchFamily="49" charset="0"/>
                <a:cs typeface="Consolas" pitchFamily="49" charset="0"/>
              </a:rPr>
              <a:t>(name)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this.empGrade</a:t>
            </a:r>
            <a:r>
              <a:rPr lang="ru-RU" sz="1500" dirty="0">
                <a:latin typeface="Consolas" pitchFamily="49" charset="0"/>
                <a:cs typeface="Consolas" pitchFamily="49" charset="0"/>
              </a:rPr>
              <a:t> =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4" name="Rounded Rectangle 3"/>
          <p:cNvSpPr/>
          <p:nvPr/>
        </p:nvSpPr>
        <p:spPr bwMode="auto">
          <a:xfrm>
            <a:off x="228600" y="5555673"/>
            <a:ext cx="8686800"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Хорошей практикой для конструктора производного класса является вызов конструктора базового класса как части инициализации</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объекта производного класса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Вызов методов и конструкторов базового класса</a:t>
            </a:r>
          </a:p>
        </p:txBody>
      </p:sp>
      <p:sp>
        <p:nvSpPr>
          <p:cNvPr id="10" name="Flowchart: Document 3"/>
          <p:cNvSpPr/>
          <p:nvPr/>
        </p:nvSpPr>
        <p:spPr bwMode="auto">
          <a:xfrm>
            <a:off x="228599" y="784712"/>
            <a:ext cx="5334001"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(string name, string </a:t>
            </a:r>
            <a:r>
              <a:rPr lang="ru-RU" sz="1600" dirty="0" err="1">
                <a:latin typeface="Consolas" pitchFamily="49" charset="0"/>
                <a:cs typeface="Consolas" pitchFamily="49" charset="0"/>
              </a:rPr>
              <a:t>grade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1" name="Flowchart: Document 4"/>
          <p:cNvSpPr/>
          <p:nvPr/>
        </p:nvSpPr>
        <p:spPr bwMode="auto">
          <a:xfrm>
            <a:off x="2247900" y="2956499"/>
            <a:ext cx="6660572"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Manager(string name, string grade) : </a:t>
            </a:r>
            <a:r>
              <a:rPr lang="ru-RU" sz="1600" b="1" dirty="0">
                <a:latin typeface="Consolas" pitchFamily="49" charset="0"/>
                <a:cs typeface="Consolas" pitchFamily="49" charset="0"/>
              </a:rPr>
              <a:t>base()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3" name="Rounded Rectangle 7"/>
          <p:cNvSpPr/>
          <p:nvPr/>
        </p:nvSpPr>
        <p:spPr bwMode="auto">
          <a:xfrm>
            <a:off x="228599" y="5039901"/>
            <a:ext cx="8679873" cy="112176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Если в конструкторе производного класса нет явного вызова конструктора базового класса, перед выполнением кода компилятор пытается вставить в конструктор производного класса вызов конструктора по умолчанию базового класса</a:t>
            </a:r>
          </a:p>
        </p:txBody>
      </p:sp>
      <p:cxnSp>
        <p:nvCxnSpPr>
          <p:cNvPr id="6" name="Прямая со стрелкой 5"/>
          <p:cNvCxnSpPr/>
          <p:nvPr/>
        </p:nvCxnSpPr>
        <p:spPr>
          <a:xfrm>
            <a:off x="2667000" y="1828800"/>
            <a:ext cx="3429000" cy="17526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6"/>
          <p:cNvSpPr/>
          <p:nvPr/>
        </p:nvSpPr>
        <p:spPr bwMode="auto">
          <a:xfrm>
            <a:off x="3124200" y="2411656"/>
            <a:ext cx="2133600"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solidFill>
                  <a:schemeClr val="bg1"/>
                </a:solidFill>
                <a:latin typeface="Calibri" panose="020F0502020204030204" pitchFamily="34" charset="0"/>
              </a:rPr>
              <a:t>Компилятор С#</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Сокрытие методов базового класса</a:t>
            </a:r>
          </a:p>
        </p:txBody>
      </p:sp>
      <p:sp>
        <p:nvSpPr>
          <p:cNvPr id="5" name="Flowchart: Document 4"/>
          <p:cNvSpPr/>
          <p:nvPr/>
        </p:nvSpPr>
        <p:spPr bwMode="auto">
          <a:xfrm>
            <a:off x="228600" y="762000"/>
            <a:ext cx="8670878" cy="518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protected</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new</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Hide</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DoWork method in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base</a:t>
            </a:r>
            <a:r>
              <a:rPr lang="ru-RU" sz="1600" dirty="0">
                <a:latin typeface="Consolas" pitchFamily="49" charset="0"/>
                <a:cs typeface="Consolas" pitchFamily="49" charset="0"/>
              </a:rPr>
              <a:t> class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4792639" y="987136"/>
            <a:ext cx="4106839" cy="12192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Сокрытие </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замена функциональности базового класса новым поведением </a:t>
            </a:r>
            <a:endParaRPr lang="ru-RU" dirty="0">
              <a:latin typeface="Calibri" panose="020F0502020204030204" pitchFamily="34" charset="0"/>
              <a:cs typeface="Consolas" pitchFamily="49" charset="0"/>
            </a:endParaRPr>
          </a:p>
        </p:txBody>
      </p:sp>
      <p:sp>
        <p:nvSpPr>
          <p:cNvPr id="6" name="Rounded Rectangle 5"/>
          <p:cNvSpPr/>
          <p:nvPr/>
        </p:nvSpPr>
        <p:spPr bwMode="auto">
          <a:xfrm>
            <a:off x="4800600" y="2362200"/>
            <a:ext cx="409887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Для указания намеренного действия используется ключевое слово new </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19541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виртуальных методов базового класса</a:t>
            </a:r>
          </a:p>
        </p:txBody>
      </p:sp>
      <p:sp>
        <p:nvSpPr>
          <p:cNvPr id="5" name="Flowchart: Document 4"/>
          <p:cNvSpPr/>
          <p:nvPr/>
        </p:nvSpPr>
        <p:spPr bwMode="auto">
          <a:xfrm>
            <a:off x="268627" y="762000"/>
            <a:ext cx="6629400" cy="4876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Object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virtual</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string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override</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string.Format("Employee: {0}",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5526424" y="720436"/>
            <a:ext cx="3429000" cy="1950426"/>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Переопределение</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намеренное изменение или расширение абстрактной или виртуальной  реализации унаследованного метода, свойства, индексатора или события базового класса</a:t>
            </a:r>
            <a:endParaRPr lang="ru-RU" dirty="0">
              <a:latin typeface="Calibri" panose="020F0502020204030204" pitchFamily="34" charset="0"/>
              <a:cs typeface="Consolas" pitchFamily="49" charset="0"/>
            </a:endParaRPr>
          </a:p>
        </p:txBody>
      </p:sp>
      <p:sp>
        <p:nvSpPr>
          <p:cNvPr id="6" name="Rounded Rectangle 5"/>
          <p:cNvSpPr/>
          <p:nvPr/>
        </p:nvSpPr>
        <p:spPr bwMode="auto">
          <a:xfrm>
            <a:off x="4170218" y="2860964"/>
            <a:ext cx="4785206" cy="85061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Для переопределения в наследуемом классе используется ключевое слово </a:t>
            </a:r>
            <a:r>
              <a:rPr lang="ru-RU" b="1" dirty="0" err="1">
                <a:solidFill>
                  <a:schemeClr val="bg1"/>
                </a:solidFill>
                <a:latin typeface="Calibri" panose="020F0502020204030204" pitchFamily="34" charset="0"/>
              </a:rPr>
              <a:t>override</a:t>
            </a:r>
            <a:endParaRPr lang="ru-RU" b="1" dirty="0">
              <a:solidFill>
                <a:schemeClr val="bg1"/>
              </a:solidFill>
              <a:latin typeface="Calibri" panose="020F0502020204030204" pitchFamily="34" charset="0"/>
              <a:cs typeface="Consolas" pitchFamily="49" charset="0"/>
            </a:endParaRPr>
          </a:p>
        </p:txBody>
      </p:sp>
      <p:sp>
        <p:nvSpPr>
          <p:cNvPr id="8" name="Rounded Rectangle 7"/>
          <p:cNvSpPr/>
          <p:nvPr/>
        </p:nvSpPr>
        <p:spPr bwMode="auto">
          <a:xfrm>
            <a:off x="268627" y="5486400"/>
            <a:ext cx="8686797"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Переопределить можно только члены класса, которые помечены в базовом классе как virtual, </a:t>
            </a:r>
            <a:r>
              <a:rPr lang="ru-RU"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или </a:t>
            </a:r>
            <a:r>
              <a:rPr lang="ru-RU" dirty="0" err="1">
                <a:solidFill>
                  <a:schemeClr val="bg1"/>
                </a:solidFill>
                <a:latin typeface="Calibri" panose="020F0502020204030204" pitchFamily="34" charset="0"/>
              </a:rPr>
              <a:t>abstract</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74810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базового класса</a:t>
            </a:r>
          </a:p>
        </p:txBody>
      </p:sp>
      <p:sp>
        <p:nvSpPr>
          <p:cNvPr id="4" name="Flowchart: Document 3"/>
          <p:cNvSpPr/>
          <p:nvPr/>
        </p:nvSpPr>
        <p:spPr bwMode="auto">
          <a:xfrm>
            <a:off x="304800" y="762000"/>
            <a:ext cx="8610600" cy="510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virtual</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Do processing specific to Managers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Call the DoWork method in the base class</a:t>
            </a:r>
          </a:p>
          <a:p>
            <a:r>
              <a:rPr lang="ru-RU" sz="1600" dirty="0">
                <a:latin typeface="Consolas" pitchFamily="49" charset="0"/>
                <a:cs typeface="Consolas" pitchFamily="49" charset="0"/>
              </a:rPr>
              <a:t>        </a:t>
            </a:r>
            <a:r>
              <a:rPr lang="ru-RU" b="1" dirty="0">
                <a:latin typeface="Consolas" pitchFamily="49" charset="0"/>
                <a:cs typeface="Consolas" pitchFamily="49" charset="0"/>
              </a:rPr>
              <a:t>base</a:t>
            </a:r>
            <a:r>
              <a:rPr lang="ru-RU" sz="1600" dirty="0">
                <a:latin typeface="Consolas" pitchFamily="49" charset="0"/>
                <a:cs typeface="Consolas" pitchFamily="49" charset="0"/>
              </a:rPr>
              <a:t>.DoWork();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5" name="Rounded Rectangle 4"/>
          <p:cNvSpPr/>
          <p:nvPr/>
        </p:nvSpPr>
        <p:spPr bwMode="auto">
          <a:xfrm>
            <a:off x="304800" y="5410200"/>
            <a:ext cx="86106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с замещенным или переопределенным методом или свойством сохраняет доступ к методу или свойству базового класса с помощью ключевого слова </a:t>
            </a:r>
            <a:r>
              <a:rPr lang="ru-RU" b="1" dirty="0" err="1">
                <a:solidFill>
                  <a:schemeClr val="bg1"/>
                </a:solidFill>
                <a:latin typeface="Calibri" panose="020F0502020204030204" pitchFamily="34" charset="0"/>
              </a:rPr>
              <a:t>base</a:t>
            </a:r>
            <a:endParaRPr lang="ru-RU" b="1" dirty="0">
              <a:solidFill>
                <a:schemeClr val="bg1"/>
              </a:solidFill>
              <a:latin typeface="Calibri" panose="020F0502020204030204" pitchFamily="34" charset="0"/>
            </a:endParaRPr>
          </a:p>
        </p:txBody>
      </p:sp>
      <p:sp>
        <p:nvSpPr>
          <p:cNvPr id="7" name="Rounded Rectangle 6"/>
          <p:cNvSpPr/>
          <p:nvPr/>
        </p:nvSpPr>
        <p:spPr bwMode="auto">
          <a:xfrm>
            <a:off x="4610100" y="762000"/>
            <a:ext cx="4305300" cy="1371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Позволяет создавать собственную функциональность в дополнение к существующей, определяемой базовым классом</a:t>
            </a:r>
          </a:p>
        </p:txBody>
      </p:sp>
    </p:spTree>
    <p:extLst>
      <p:ext uri="{BB962C8B-B14F-4D97-AF65-F5344CB8AC3E}">
        <p14:creationId xmlns:p14="http://schemas.microsoft.com/office/powerpoint/2010/main" val="212645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запечатанных классов и методов</a:t>
            </a:r>
          </a:p>
        </p:txBody>
      </p:sp>
      <p:sp>
        <p:nvSpPr>
          <p:cNvPr id="10" name="Rounded Rectangle 9"/>
          <p:cNvSpPr/>
          <p:nvPr/>
        </p:nvSpPr>
        <p:spPr bwMode="auto">
          <a:xfrm>
            <a:off x="228600" y="72083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t>Object</a:t>
            </a:r>
          </a:p>
        </p:txBody>
      </p:sp>
      <p:sp>
        <p:nvSpPr>
          <p:cNvPr id="11" name="Rounded Rectangle 10"/>
          <p:cNvSpPr/>
          <p:nvPr/>
        </p:nvSpPr>
        <p:spPr bwMode="auto">
          <a:xfrm>
            <a:off x="2895600" y="107412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Employee</a:t>
            </a:r>
          </a:p>
        </p:txBody>
      </p:sp>
      <p:sp>
        <p:nvSpPr>
          <p:cNvPr id="14" name="Flowchart: Document 13"/>
          <p:cNvSpPr/>
          <p:nvPr/>
        </p:nvSpPr>
        <p:spPr bwMode="auto">
          <a:xfrm>
            <a:off x="228599" y="2168635"/>
            <a:ext cx="8686800" cy="794038"/>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err="1">
                <a:latin typeface="Consolas" pitchFamily="49" charset="0"/>
                <a:cs typeface="Consolas" pitchFamily="49" charset="0"/>
              </a:rPr>
              <a:t>sealed</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 . .}</a:t>
            </a:r>
          </a:p>
        </p:txBody>
      </p:sp>
      <p:sp>
        <p:nvSpPr>
          <p:cNvPr id="12" name="Rounded Rectangle 11"/>
          <p:cNvSpPr/>
          <p:nvPr/>
        </p:nvSpPr>
        <p:spPr bwMode="auto">
          <a:xfrm>
            <a:off x="5743938" y="1403638"/>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Manager</a:t>
            </a:r>
          </a:p>
        </p:txBody>
      </p:sp>
      <p:sp>
        <p:nvSpPr>
          <p:cNvPr id="15" name="&quot;No&quot; Symbol 14"/>
          <p:cNvSpPr/>
          <p:nvPr/>
        </p:nvSpPr>
        <p:spPr bwMode="auto">
          <a:xfrm>
            <a:off x="7420338" y="1394312"/>
            <a:ext cx="609600" cy="663088"/>
          </a:xfrm>
          <a:prstGeom prst="noSmoking">
            <a:avLst/>
          </a:prstGeom>
          <a:solidFill>
            <a:schemeClr val="accent2">
              <a:lumMod val="75000"/>
            </a:schemeClr>
          </a:solidFill>
          <a:ln>
            <a:solidFill>
              <a:schemeClr val="accent3">
                <a:lumMod val="75000"/>
              </a:schemeClr>
            </a:solid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dirty="0">
              <a:solidFill>
                <a:schemeClr val="tx1"/>
              </a:solidFill>
            </a:endParaRPr>
          </a:p>
        </p:txBody>
      </p:sp>
      <p:sp>
        <p:nvSpPr>
          <p:cNvPr id="16" name="Rounded Rectangle 15"/>
          <p:cNvSpPr/>
          <p:nvPr/>
        </p:nvSpPr>
        <p:spPr bwMode="auto">
          <a:xfrm>
            <a:off x="4876800" y="2165639"/>
            <a:ext cx="4038599" cy="685799"/>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 запечатанном классе не могут объявляться виртуальные методы</a:t>
            </a:r>
          </a:p>
        </p:txBody>
      </p:sp>
      <p:sp>
        <p:nvSpPr>
          <p:cNvPr id="17" name="Rounded Rectangle 16"/>
          <p:cNvSpPr/>
          <p:nvPr/>
        </p:nvSpPr>
        <p:spPr bwMode="auto">
          <a:xfrm>
            <a:off x="214744" y="5460086"/>
            <a:ext cx="8700654" cy="864514"/>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 .NET Framework все значимые типы (структуры и перечисления) неявно запечатаны</a:t>
            </a:r>
          </a:p>
        </p:txBody>
      </p:sp>
      <p:sp>
        <p:nvSpPr>
          <p:cNvPr id="19" name="Flowchart: Document 18"/>
          <p:cNvSpPr/>
          <p:nvPr/>
        </p:nvSpPr>
        <p:spPr bwMode="auto">
          <a:xfrm>
            <a:off x="228599" y="3038874"/>
            <a:ext cx="8686799" cy="22098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protected</a:t>
            </a:r>
            <a:r>
              <a:rPr lang="ru-RU" sz="1600" dirty="0">
                <a:latin typeface="Consolas" pitchFamily="49" charset="0"/>
                <a:cs typeface="Consolas" pitchFamily="49" charset="0"/>
              </a:rPr>
              <a:t> </a:t>
            </a:r>
            <a:r>
              <a:rPr lang="ru-RU" b="1" dirty="0" err="1">
                <a:latin typeface="Consolas" pitchFamily="49" charset="0"/>
                <a:cs typeface="Consolas" pitchFamily="49" charset="0"/>
              </a:rPr>
              <a:t>sealed</a:t>
            </a:r>
            <a:r>
              <a:rPr lang="ru-RU" b="1" dirty="0">
                <a:latin typeface="Consolas" pitchFamily="49" charset="0"/>
                <a:cs typeface="Consolas" pitchFamily="49" charset="0"/>
              </a:rPr>
              <a:t> </a:t>
            </a:r>
            <a:r>
              <a:rPr lang="ru-RU" b="1" dirty="0" err="1">
                <a:latin typeface="Consolas" pitchFamily="49" charset="0"/>
                <a:cs typeface="Consolas" pitchFamily="49" charset="0"/>
              </a:rPr>
              <a:t>override</a:t>
            </a:r>
            <a:r>
              <a:rPr lang="ru-RU" b="1"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DoWork</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8" name="Rounded Rectangle 17"/>
          <p:cNvSpPr/>
          <p:nvPr/>
        </p:nvSpPr>
        <p:spPr bwMode="auto">
          <a:xfrm>
            <a:off x="4267199" y="3002375"/>
            <a:ext cx="4648200" cy="7620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не может переопределить запечатанный метод</a:t>
            </a:r>
          </a:p>
        </p:txBody>
      </p:sp>
      <p:sp>
        <p:nvSpPr>
          <p:cNvPr id="20" name="Rounded Rectangle 19"/>
          <p:cNvSpPr/>
          <p:nvPr/>
        </p:nvSpPr>
        <p:spPr bwMode="auto">
          <a:xfrm>
            <a:off x="4267199" y="4242487"/>
            <a:ext cx="4648200" cy="9144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Можно запечатать только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методы, и следует объявлять их как </a:t>
            </a:r>
            <a:r>
              <a:rPr lang="ru-RU" b="1" dirty="0" err="1">
                <a:solidFill>
                  <a:schemeClr val="bg1"/>
                </a:solidFill>
                <a:latin typeface="Calibri" panose="020F0502020204030204" pitchFamily="34" charset="0"/>
              </a:rPr>
              <a:t>sealed</a:t>
            </a:r>
            <a:r>
              <a:rPr lang="en-US"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a:t>
            </a:r>
            <a:endParaRPr lang="ru-RU" b="1" dirty="0">
              <a:solidFill>
                <a:schemeClr val="bg1"/>
              </a:solidFill>
              <a:latin typeface="Calibri" panose="020F0502020204030204" pitchFamily="34" charset="0"/>
            </a:endParaRPr>
          </a:p>
        </p:txBody>
      </p:sp>
      <p:cxnSp>
        <p:nvCxnSpPr>
          <p:cNvPr id="6" name="Прямая со стрелкой 5"/>
          <p:cNvCxnSpPr>
            <a:stCxn id="10" idx="3"/>
          </p:cNvCxnSpPr>
          <p:nvPr/>
        </p:nvCxnSpPr>
        <p:spPr>
          <a:xfrm>
            <a:off x="2209800" y="1063735"/>
            <a:ext cx="1110972" cy="2316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11" idx="3"/>
          </p:cNvCxnSpPr>
          <p:nvPr/>
        </p:nvCxnSpPr>
        <p:spPr>
          <a:xfrm>
            <a:off x="4876800" y="1417025"/>
            <a:ext cx="1066800" cy="2166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18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4" name="Flowchart: Document 3"/>
          <p:cNvSpPr/>
          <p:nvPr/>
        </p:nvSpPr>
        <p:spPr bwMode="auto">
          <a:xfrm>
            <a:off x="213815" y="699448"/>
            <a:ext cx="8770858" cy="195665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virtual string </a:t>
            </a:r>
            <a:r>
              <a:rPr lang="ru-RU" sz="1600" dirty="0" err="1">
                <a:latin typeface="Consolas" pitchFamily="49" charset="0"/>
                <a:cs typeface="Consolas" pitchFamily="49" charset="0"/>
              </a:rPr>
              <a:t>GetTypeName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an</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6" name="Flowchart: Document 5"/>
          <p:cNvSpPr/>
          <p:nvPr/>
        </p:nvSpPr>
        <p:spPr bwMode="auto">
          <a:xfrm>
            <a:off x="213815" y="2299918"/>
            <a:ext cx="4869873" cy="21336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string GetTypeName()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9" name="Flowchart: Document 8"/>
          <p:cNvSpPr/>
          <p:nvPr/>
        </p:nvSpPr>
        <p:spPr bwMode="auto">
          <a:xfrm>
            <a:off x="213815" y="4105047"/>
            <a:ext cx="7010400" cy="22860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4950582"/>
            <a:ext cx="498888" cy="594930"/>
          </a:xfrm>
          <a:prstGeom prst="rect">
            <a:avLst/>
          </a:prstGeom>
          <a:noFill/>
          <a:ln w="9525">
            <a:noFill/>
            <a:miter lim="800000"/>
            <a:headEnd/>
            <a:tailEnd/>
          </a:ln>
        </p:spPr>
      </p:pic>
      <p:pic>
        <p:nvPicPr>
          <p:cNvPr id="14"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5545512"/>
            <a:ext cx="498888" cy="594930"/>
          </a:xfrm>
          <a:prstGeom prst="rect">
            <a:avLst/>
          </a:prstGeom>
          <a:noFill/>
          <a:ln w="9525">
            <a:noFill/>
            <a:miter lim="800000"/>
            <a:headEnd/>
            <a:tailEnd/>
          </a:ln>
        </p:spPr>
      </p:pic>
      <p:sp>
        <p:nvSpPr>
          <p:cNvPr id="15" name="Flowchart: Document 6"/>
          <p:cNvSpPr/>
          <p:nvPr/>
        </p:nvSpPr>
        <p:spPr bwMode="auto">
          <a:xfrm>
            <a:off x="4778888" y="3052917"/>
            <a:ext cx="4205785" cy="16002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a:latin typeface="Consolas" pitchFamily="49" charset="0"/>
                <a:cs typeface="Consolas" pitchFamily="49" charset="0"/>
              </a:rPr>
              <a:t>// </a:t>
            </a:r>
            <a:r>
              <a:rPr lang="ru-RU" sz="1600" dirty="0" err="1">
                <a:latin typeface="Consolas" pitchFamily="49" charset="0"/>
                <a:cs typeface="Consolas" pitchFamily="49" charset="0"/>
              </a:rPr>
              <a:t>Does</a:t>
            </a:r>
            <a:r>
              <a:rPr lang="ru-RU" sz="1600" dirty="0">
                <a:latin typeface="Consolas" pitchFamily="49" charset="0"/>
                <a:cs typeface="Consolas" pitchFamily="49" charset="0"/>
              </a:rPr>
              <a:t> </a:t>
            </a:r>
            <a:r>
              <a:rPr lang="ru-RU" sz="1600" dirty="0" err="1">
                <a:latin typeface="Consolas" pitchFamily="49" charset="0"/>
                <a:cs typeface="Consolas" pitchFamily="49" charset="0"/>
              </a:rPr>
              <a:t>not</a:t>
            </a:r>
            <a:r>
              <a:rPr lang="ru-RU" sz="1600" dirty="0">
                <a:latin typeface="Consolas" pitchFamily="49" charset="0"/>
                <a:cs typeface="Consolas" pitchFamily="49" charset="0"/>
              </a:rPr>
              <a:t> </a:t>
            </a:r>
            <a:r>
              <a:rPr lang="ru-RU" sz="1600" dirty="0" err="1">
                <a:latin typeface="Consolas" pitchFamily="49" charset="0"/>
                <a:cs typeface="Consolas" pitchFamily="49" charset="0"/>
              </a:rPr>
              <a:t>override</a:t>
            </a:r>
            <a:r>
              <a:rPr lang="ru-RU" sz="1600" dirty="0">
                <a:latin typeface="Consolas" pitchFamily="49" charset="0"/>
                <a:cs typeface="Consolas" pitchFamily="49" charset="0"/>
              </a:rPr>
              <a:t> </a:t>
            </a:r>
            <a:r>
              <a:rPr lang="ru-RU" sz="1600" dirty="0" err="1">
                <a:latin typeface="Consolas" pitchFamily="49" charset="0"/>
                <a:cs typeface="Consolas" pitchFamily="49" charset="0"/>
              </a:rPr>
              <a:t>GetTypeName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16" name="Rounded Rectangle 12"/>
          <p:cNvSpPr/>
          <p:nvPr/>
        </p:nvSpPr>
        <p:spPr bwMode="auto">
          <a:xfrm>
            <a:off x="4720006" y="667836"/>
            <a:ext cx="4264667" cy="2165482"/>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Виртуальные методы, определенные в классах, разделяющих иерархию наследования, позволяют вызывать различные версии одного и того же метода в зависимости от типа объекта, который определяется динамически во время выполнения</a:t>
            </a:r>
          </a:p>
        </p:txBody>
      </p:sp>
    </p:spTree>
    <p:extLst>
      <p:ext uri="{BB962C8B-B14F-4D97-AF65-F5344CB8AC3E}">
        <p14:creationId xmlns:p14="http://schemas.microsoft.com/office/powerpoint/2010/main" val="366261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224319" y="678780"/>
            <a:ext cx="8726609" cy="1149097"/>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631238" algn="l"/>
              </a:tabLst>
            </a:pPr>
            <a:r>
              <a:rPr lang="ru-RU" dirty="0">
                <a:solidFill>
                  <a:schemeClr val="bg1"/>
                </a:solidFill>
                <a:latin typeface="Calibri" panose="020F0502020204030204" pitchFamily="34" charset="0"/>
              </a:rPr>
              <a:t>Способность типа, позволяющее объединить данные и методы, работающие с ними, скрывая при этом внутренние данные и детали реализации, делая доступными для приложений только определенные части типа</a:t>
            </a:r>
          </a:p>
        </p:txBody>
      </p:sp>
      <p:sp>
        <p:nvSpPr>
          <p:cNvPr id="65" name="Shape 65"/>
          <p:cNvSpPr/>
          <p:nvPr/>
        </p:nvSpPr>
        <p:spPr>
          <a:xfrm>
            <a:off x="188793" y="1892783"/>
            <a:ext cx="8726608" cy="850418"/>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520113" algn="l"/>
              </a:tabLst>
            </a:pPr>
            <a:r>
              <a:rPr lang="ru-RU" dirty="0">
                <a:solidFill>
                  <a:schemeClr val="bg1"/>
                </a:solidFill>
                <a:latin typeface="Calibri" panose="020F0502020204030204" pitchFamily="34" charset="0"/>
              </a:rPr>
              <a:t>Единственный способ взаимодействия внешнего кода с объектом или классом это осуществление доступа через четко определенный набор членов типа (</a:t>
            </a:r>
            <a:r>
              <a:rPr lang="ru-RU" dirty="0" err="1">
                <a:solidFill>
                  <a:schemeClr val="bg1"/>
                </a:solidFill>
                <a:latin typeface="Calibri" panose="020F0502020204030204" pitchFamily="34" charset="0"/>
              </a:rPr>
              <a:t>type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contract</a:t>
            </a:r>
            <a:r>
              <a:rPr lang="ru-RU" dirty="0">
                <a:solidFill>
                  <a:schemeClr val="bg1"/>
                </a:solidFill>
                <a:latin typeface="Calibri" panose="020F0502020204030204" pitchFamily="34" charset="0"/>
              </a:rPr>
              <a:t>)</a:t>
            </a:r>
          </a:p>
        </p:txBody>
      </p:sp>
      <p:sp>
        <p:nvSpPr>
          <p:cNvPr id="68" name="Shape 68"/>
          <p:cNvSpPr/>
          <p:nvPr/>
        </p:nvSpPr>
        <p:spPr>
          <a:xfrm>
            <a:off x="208696" y="545509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Внешний код сосредоточен только на полезных свойствах объекта</a:t>
            </a:r>
            <a:endParaRPr lang="ru-RU" dirty="0">
              <a:solidFill>
                <a:schemeClr val="bg1"/>
              </a:solidFill>
              <a:latin typeface="Calibri" panose="020F0502020204030204" pitchFamily="34" charset="0"/>
            </a:endParaRPr>
          </a:p>
        </p:txBody>
      </p:sp>
      <p:sp>
        <p:nvSpPr>
          <p:cNvPr id="71" name="Shape 71"/>
          <p:cNvSpPr/>
          <p:nvPr/>
        </p:nvSpPr>
        <p:spPr>
          <a:xfrm>
            <a:off x="208696" y="3547222"/>
            <a:ext cx="8726608" cy="772269"/>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Возможность легко изменить детали реализации типа без необходимости переписывать приложения, использующие тип</a:t>
            </a:r>
            <a:endParaRPr lang="ru-RU" dirty="0">
              <a:solidFill>
                <a:schemeClr val="bg1"/>
              </a:solidFill>
              <a:latin typeface="Calibri" panose="020F0502020204030204" pitchFamily="34" charset="0"/>
            </a:endParaRPr>
          </a:p>
        </p:txBody>
      </p:sp>
      <p:sp>
        <p:nvSpPr>
          <p:cNvPr id="77" name="Shape 77"/>
          <p:cNvSpPr/>
          <p:nvPr/>
        </p:nvSpPr>
        <p:spPr>
          <a:xfrm>
            <a:off x="224319" y="2901864"/>
            <a:ext cx="2371772" cy="490713"/>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ru-RU">
                <a:solidFill>
                  <a:schemeClr val="bg1"/>
                </a:solidFill>
                <a:latin typeface="Calibri" panose="020F0502020204030204" pitchFamily="34" charset="0"/>
              </a:rPr>
              <a:t>Преимущества</a:t>
            </a:r>
            <a:endParaRPr lang="ru-RU" dirty="0">
              <a:solidFill>
                <a:schemeClr val="bg1"/>
              </a:solidFill>
              <a:latin typeface="Calibri" panose="020F0502020204030204" pitchFamily="34" charset="0"/>
            </a:endParaRPr>
          </a:p>
        </p:txBody>
      </p:sp>
      <p:sp>
        <p:nvSpPr>
          <p:cNvPr id="80" name="Shape 80"/>
          <p:cNvSpPr/>
          <p:nvPr/>
        </p:nvSpPr>
        <p:spPr>
          <a:xfrm>
            <a:off x="196611" y="446254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dirty="0">
                <a:solidFill>
                  <a:schemeClr val="bg1"/>
                </a:solidFill>
                <a:latin typeface="Calibri" panose="020F0502020204030204" pitchFamily="34" charset="0"/>
              </a:rPr>
              <a:t>Клиентские приложения не могут исказить состояние типа, выполняя изменения, вызывающие сбои в работе типа и приводящие к непредсказуемым результатам</a:t>
            </a:r>
          </a:p>
        </p:txBody>
      </p:sp>
      <p:sp>
        <p:nvSpPr>
          <p:cNvPr id="3" name="Заголовок 2"/>
          <p:cNvSpPr>
            <a:spLocks noGrp="1"/>
          </p:cNvSpPr>
          <p:nvPr>
            <p:ph type="title"/>
          </p:nvPr>
        </p:nvSpPr>
        <p:spPr/>
        <p:txBody>
          <a:bodyPr/>
          <a:lstStyle/>
          <a:p>
            <a:r>
              <a:rPr lang="ru-RU" dirty="0"/>
              <a:t>Инкапсуляция</a:t>
            </a:r>
            <a:endParaRPr lang="en-US" dirty="0"/>
          </a:p>
        </p:txBody>
      </p:sp>
    </p:spTree>
    <p:extLst>
      <p:ext uri="{BB962C8B-B14F-4D97-AF65-F5344CB8AC3E}">
        <p14:creationId xmlns:p14="http://schemas.microsoft.com/office/powerpoint/2010/main" val="13743440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5" name="Rounded Rectangle 4"/>
          <p:cNvSpPr/>
          <p:nvPr/>
        </p:nvSpPr>
        <p:spPr bwMode="auto">
          <a:xfrm>
            <a:off x="227041" y="2416175"/>
            <a:ext cx="8689915" cy="99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sp>
        <p:nvSpPr>
          <p:cNvPr id="8" name="Rounded Rectangle 7"/>
          <p:cNvSpPr/>
          <p:nvPr/>
        </p:nvSpPr>
        <p:spPr bwMode="auto">
          <a:xfrm>
            <a:off x="227041" y="3889375"/>
            <a:ext cx="8610600" cy="1371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При вызове виртуальных методов по ссылке на базовый класс определяется именно тот вариант виртуального метода, который следует вызывать, исходя из типа объекта, к которому происходит обращение по ссылке, причем тип объекта определяется во время выполнения</a:t>
            </a:r>
          </a:p>
        </p:txBody>
      </p:sp>
      <p:sp>
        <p:nvSpPr>
          <p:cNvPr id="10" name="Rounded Rectangle 10"/>
          <p:cNvSpPr/>
          <p:nvPr/>
        </p:nvSpPr>
        <p:spPr bwMode="auto">
          <a:xfrm>
            <a:off x="227042" y="891896"/>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он является типом, находящимся выше в иерархии наследования</a:t>
            </a:r>
          </a:p>
        </p:txBody>
      </p:sp>
      <p:pic>
        <p:nvPicPr>
          <p:cNvPr id="1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1474355"/>
            <a:ext cx="1192213" cy="908050"/>
          </a:xfrm>
          <a:prstGeom prst="rect">
            <a:avLst/>
          </a:prstGeom>
          <a:noFill/>
          <a:ln w="9525">
            <a:noFill/>
            <a:miter lim="800000"/>
            <a:headEnd/>
            <a:tailEnd/>
          </a:ln>
        </p:spPr>
      </p:pic>
      <p:pic>
        <p:nvPicPr>
          <p:cNvPr id="12"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2952750"/>
            <a:ext cx="1192213" cy="908050"/>
          </a:xfrm>
          <a:prstGeom prst="rect">
            <a:avLst/>
          </a:prstGeom>
          <a:noFill/>
          <a:ln w="9525">
            <a:noFill/>
            <a:miter lim="800000"/>
            <a:headEnd/>
            <a:tailEnd/>
          </a:ln>
        </p:spPr>
      </p:pic>
      <p:pic>
        <p:nvPicPr>
          <p:cNvPr id="13"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4835525"/>
            <a:ext cx="1192213" cy="908050"/>
          </a:xfrm>
          <a:prstGeom prst="rect">
            <a:avLst/>
          </a:prstGeom>
          <a:noFill/>
          <a:ln w="9525">
            <a:noFill/>
            <a:miter lim="800000"/>
            <a:headEnd/>
            <a:tailEnd/>
          </a:ln>
        </p:spPr>
      </p:pic>
    </p:spTree>
    <p:extLst>
      <p:ext uri="{BB962C8B-B14F-4D97-AF65-F5344CB8AC3E}">
        <p14:creationId xmlns:p14="http://schemas.microsoft.com/office/powerpoint/2010/main" val="1574572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Полиморфизм</a:t>
            </a:r>
          </a:p>
        </p:txBody>
      </p:sp>
      <p:sp>
        <p:nvSpPr>
          <p:cNvPr id="13" name="Rounded Rectangle 12"/>
          <p:cNvSpPr/>
          <p:nvPr/>
        </p:nvSpPr>
        <p:spPr bwMode="auto">
          <a:xfrm>
            <a:off x="304800" y="762000"/>
            <a:ext cx="8458200" cy="480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Понятие полиморфизма имеет два аспекта (</a:t>
            </a:r>
            <a:r>
              <a:rPr lang="en-US" b="1" dirty="0" err="1">
                <a:latin typeface="Calibri" panose="020F0502020204030204" pitchFamily="34" charset="0"/>
              </a:rPr>
              <a:t>msdn</a:t>
            </a:r>
            <a:r>
              <a:rPr lang="ru-RU" b="1" dirty="0">
                <a:latin typeface="Calibri" panose="020F0502020204030204" pitchFamily="34" charset="0"/>
              </a:rPr>
              <a:t>)</a:t>
            </a:r>
          </a:p>
          <a:p>
            <a:pPr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Во время выполнения объекты производного класса могут рассматриваться как объекты базового класса в коллекциях и в качестве параметров методов, при этом объявленный тип объекта больше не идентичен его типу времени выполнения</a:t>
            </a:r>
            <a:endParaRPr lang="en-US" dirty="0">
              <a:latin typeface="Calibri" panose="020F0502020204030204" pitchFamily="34" charset="0"/>
            </a:endParaRPr>
          </a:p>
          <a:p>
            <a:pPr marL="285750" indent="-285750" algn="just" defTabSz="457200">
              <a:lnSpc>
                <a:spcPct val="90000"/>
              </a:lnSpc>
              <a:tabLst>
                <a:tab pos="457200" algn="l"/>
              </a:tabLst>
            </a:pPr>
            <a:endParaRPr lang="en-US" dirty="0">
              <a:latin typeface="Calibri" panose="020F0502020204030204" pitchFamily="34" charset="0"/>
            </a:endParaRPr>
          </a:p>
          <a:p>
            <a:pPr marL="285750" indent="-285750"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Базовые классы могут определять и реализовывать виртуальные методы, а производные классы могут переопределять их, предоставляя свои собственные определение и реализацию. Во время выполнения метода среда CLR ищет тип времени выполнения объекта и вызывает это переопределение виртуального метода. Таким образом, в коде можно вызвать метод базового класса и вызвать выполнение метода с версией производного класса</a:t>
            </a:r>
          </a:p>
        </p:txBody>
      </p:sp>
      <p:pic>
        <p:nvPicPr>
          <p:cNvPr id="4"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391400" y="762000"/>
            <a:ext cx="990600" cy="755650"/>
          </a:xfrm>
          <a:prstGeom prst="rect">
            <a:avLst/>
          </a:prstGeom>
          <a:noFill/>
          <a:ln w="9525">
            <a:noFill/>
            <a:miter lim="800000"/>
            <a:headEnd/>
            <a:tailEnd/>
          </a:ln>
        </p:spPr>
      </p:pic>
    </p:spTree>
    <p:extLst>
      <p:ext uri="{BB962C8B-B14F-4D97-AF65-F5344CB8AC3E}">
        <p14:creationId xmlns:p14="http://schemas.microsoft.com/office/powerpoint/2010/main" val="145233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и сокрытие методов</a:t>
            </a:r>
          </a:p>
        </p:txBody>
      </p:sp>
      <p:sp>
        <p:nvSpPr>
          <p:cNvPr id="5" name="Flowchart: Document 4"/>
          <p:cNvSpPr/>
          <p:nvPr/>
        </p:nvSpPr>
        <p:spPr bwMode="auto">
          <a:xfrm>
            <a:off x="228600" y="762000"/>
            <a:ext cx="8686800" cy="554554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arn-CL" sz="1600" dirty="0">
                <a:latin typeface="Consolas" pitchFamily="49" charset="0"/>
                <a:cs typeface="Consolas" pitchFamily="49" charset="0"/>
              </a:rPr>
              <a:t>class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Console.Write("A");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B: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Console.Write("B");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C: B</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a:t>
            </a:r>
            <a:r>
              <a:rPr lang="arn-CL" sz="1600" b="1" dirty="0">
                <a:latin typeface="Consolas" pitchFamily="49" charset="0"/>
                <a:cs typeface="Consolas" pitchFamily="49" charset="0"/>
              </a:rPr>
              <a:t>new</a:t>
            </a:r>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Console.Write("C");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D: C</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Console.Write("D");</a:t>
            </a:r>
            <a:r>
              <a:rPr lang="ru-RU" sz="1600" dirty="0">
                <a:latin typeface="Consolas" pitchFamily="49" charset="0"/>
                <a:cs typeface="Consolas" pitchFamily="49" charset="0"/>
              </a:rPr>
              <a:t> </a:t>
            </a:r>
            <a:r>
              <a:rPr lang="arn-CL" sz="1600" dirty="0">
                <a:latin typeface="Consolas" pitchFamily="49" charset="0"/>
                <a:cs typeface="Consolas" pitchFamily="49" charset="0"/>
              </a:rPr>
              <a:t>}</a:t>
            </a:r>
            <a:endParaRPr lang="ru-RU" sz="1600" dirty="0">
              <a:latin typeface="Consolas" pitchFamily="49" charset="0"/>
              <a:cs typeface="Consolas" pitchFamily="49" charset="0"/>
            </a:endParaRPr>
          </a:p>
          <a:p>
            <a:r>
              <a:rPr lang="en-US" sz="1600" dirty="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static void Main()</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D d = new D(); C c = d; B b = c; A a = b;</a:t>
            </a:r>
          </a:p>
          <a:p>
            <a:r>
              <a:rPr lang="arn-CL" sz="1600" dirty="0">
                <a:latin typeface="Consolas" pitchFamily="49" charset="0"/>
                <a:cs typeface="Consolas" pitchFamily="49" charset="0"/>
              </a:rPr>
              <a:t>       d.M(); c.M(); b.M(); a.M();</a:t>
            </a:r>
          </a:p>
          <a:p>
            <a:r>
              <a:rPr lang="arn-CL" sz="1600" dirty="0">
                <a:latin typeface="Consolas" pitchFamily="49" charset="0"/>
                <a:cs typeface="Consolas" pitchFamily="49" charset="0"/>
              </a:rPr>
              <a:t>}</a:t>
            </a:r>
          </a:p>
        </p:txBody>
      </p:sp>
      <p:pic>
        <p:nvPicPr>
          <p:cNvPr id="13"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6988791" y="2187264"/>
            <a:ext cx="1219200" cy="1453911"/>
          </a:xfrm>
          <a:prstGeom prst="rect">
            <a:avLst/>
          </a:prstGeom>
          <a:noFill/>
          <a:ln w="9525">
            <a:noFill/>
            <a:miter lim="800000"/>
            <a:headEnd/>
            <a:tailEnd/>
          </a:ln>
        </p:spPr>
      </p:pic>
      <p:sp>
        <p:nvSpPr>
          <p:cNvPr id="3" name="Скругленный прямоугольник 2"/>
          <p:cNvSpPr/>
          <p:nvPr/>
        </p:nvSpPr>
        <p:spPr bwMode="auto">
          <a:xfrm>
            <a:off x="6798291" y="5545540"/>
            <a:ext cx="1600200" cy="762000"/>
          </a:xfrm>
          <a:prstGeom prst="roundRect">
            <a:avLst/>
          </a:prstGeom>
          <a:ln>
            <a:solidFill>
              <a:schemeClr val="accent3">
                <a:lumMod val="75000"/>
              </a:schemeClr>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arn-CL" sz="2000" b="1" dirty="0"/>
              <a:t>DDBB</a:t>
            </a:r>
            <a:endParaRPr lang="ru-RU" sz="2000" b="1" dirty="0" err="1"/>
          </a:p>
        </p:txBody>
      </p:sp>
    </p:spTree>
    <p:extLst>
      <p:ext uri="{BB962C8B-B14F-4D97-AF65-F5344CB8AC3E}">
        <p14:creationId xmlns:p14="http://schemas.microsoft.com/office/powerpoint/2010/main" val="532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Интерфейсы</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664150"/>
              <a:ext cx="3352800" cy="169699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3"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556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Моделирование абстракций и слабо связанный код</a:t>
            </a:r>
            <a:endParaRPr lang="en-US" dirty="0"/>
          </a:p>
        </p:txBody>
      </p:sp>
      <p:pic>
        <p:nvPicPr>
          <p:cNvPr id="6" name="Picture 5"/>
          <p:cNvPicPr>
            <a:picLocks noChangeAspect="1"/>
          </p:cNvPicPr>
          <p:nvPr/>
        </p:nvPicPr>
        <p:blipFill>
          <a:blip r:embed="rId3">
            <a:duotone>
              <a:schemeClr val="accent3">
                <a:shade val="45000"/>
                <a:satMod val="135000"/>
              </a:schemeClr>
              <a:prstClr val="white"/>
            </a:duotone>
          </a:blip>
          <a:stretch>
            <a:fillRect/>
          </a:stretch>
        </p:blipFill>
        <p:spPr>
          <a:xfrm>
            <a:off x="533400" y="1371544"/>
            <a:ext cx="5029200" cy="3028482"/>
          </a:xfrm>
          <a:prstGeom prst="rect">
            <a:avLst/>
          </a:prstGeom>
        </p:spPr>
      </p:pic>
      <p:pic>
        <p:nvPicPr>
          <p:cNvPr id="11" name="Picture 10"/>
          <p:cNvPicPr>
            <a:picLocks noChangeAspect="1"/>
          </p:cNvPicPr>
          <p:nvPr/>
        </p:nvPicPr>
        <p:blipFill>
          <a:blip r:embed="rId4"/>
          <a:stretch>
            <a:fillRect/>
          </a:stretch>
        </p:blipFill>
        <p:spPr>
          <a:xfrm>
            <a:off x="6858000" y="1834049"/>
            <a:ext cx="1847850" cy="2559050"/>
          </a:xfrm>
          <a:prstGeom prst="rect">
            <a:avLst/>
          </a:prstGeom>
        </p:spPr>
      </p:pic>
      <p:sp>
        <p:nvSpPr>
          <p:cNvPr id="4" name="Скругленный прямоугольник 3"/>
          <p:cNvSpPr/>
          <p:nvPr/>
        </p:nvSpPr>
        <p:spPr>
          <a:xfrm>
            <a:off x="152400" y="4960276"/>
            <a:ext cx="8839200" cy="1211924"/>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dirty="0">
                <a:solidFill>
                  <a:schemeClr val="bg1"/>
                </a:solidFill>
                <a:latin typeface="Calibri" panose="020F0502020204030204" pitchFamily="34" charset="0"/>
              </a:rPr>
              <a:t>Программируй, основываясь на интерфейсе, а не на классах!</a:t>
            </a:r>
          </a:p>
          <a:p>
            <a:r>
              <a:rPr lang="ru-RU" dirty="0">
                <a:solidFill>
                  <a:schemeClr val="bg1"/>
                </a:solidFill>
                <a:latin typeface="Calibri" panose="020F0502020204030204" pitchFamily="34" charset="0"/>
              </a:rPr>
              <a:t>		"Банда четырех" </a:t>
            </a:r>
          </a:p>
          <a:p>
            <a:r>
              <a:rPr lang="ru-RU" dirty="0">
                <a:solidFill>
                  <a:schemeClr val="bg1"/>
                </a:solidFill>
                <a:latin typeface="Calibri" panose="020F0502020204030204" pitchFamily="34" charset="0"/>
              </a:rPr>
              <a:t>		(Эрих Гамма, Ричард </a:t>
            </a:r>
            <a:r>
              <a:rPr lang="ru-RU" dirty="0" err="1">
                <a:solidFill>
                  <a:schemeClr val="bg1"/>
                </a:solidFill>
                <a:latin typeface="Calibri" panose="020F0502020204030204" pitchFamily="34" charset="0"/>
              </a:rPr>
              <a:t>Хелм</a:t>
            </a:r>
            <a:r>
              <a:rPr lang="ru-RU" dirty="0">
                <a:solidFill>
                  <a:schemeClr val="bg1"/>
                </a:solidFill>
                <a:latin typeface="Calibri" panose="020F0502020204030204" pitchFamily="34" charset="0"/>
              </a:rPr>
              <a:t>, Ральф Джонсон, Джон </a:t>
            </a:r>
            <a:r>
              <a:rPr lang="ru-RU" dirty="0" err="1">
                <a:solidFill>
                  <a:schemeClr val="bg1"/>
                </a:solidFill>
                <a:latin typeface="Calibri" panose="020F0502020204030204" pitchFamily="34" charset="0"/>
              </a:rPr>
              <a:t>Влиссидс</a:t>
            </a:r>
            <a:r>
              <a:rPr lang="ru-RU" dirty="0">
                <a:solidFill>
                  <a:schemeClr val="bg1"/>
                </a:solidFill>
                <a:latin typeface="Calibri" panose="020F0502020204030204" pitchFamily="34" charset="0"/>
              </a:rPr>
              <a:t>)  </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898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42" name="pasted-image.tif"/>
          <p:cNvPicPr>
            <a:picLocks noChangeAspect="1"/>
          </p:cNvPicPr>
          <p:nvPr/>
        </p:nvPicPr>
        <p:blipFill>
          <a:blip r:embed="rId3">
            <a:extLst/>
          </a:blip>
          <a:stretch>
            <a:fillRect/>
          </a:stretch>
        </p:blipFill>
        <p:spPr>
          <a:xfrm>
            <a:off x="142487" y="634833"/>
            <a:ext cx="3978504" cy="3048000"/>
          </a:xfrm>
          <a:prstGeom prst="rect">
            <a:avLst/>
          </a:prstGeom>
          <a:ln w="12700">
            <a:miter lim="400000"/>
          </a:ln>
        </p:spPr>
      </p:pic>
      <p:pic>
        <p:nvPicPr>
          <p:cNvPr id="6" name="pasted-image.tif"/>
          <p:cNvPicPr>
            <a:picLocks noChangeAspect="1"/>
          </p:cNvPicPr>
          <p:nvPr/>
        </p:nvPicPr>
        <p:blipFill>
          <a:blip r:embed="rId4">
            <a:extLst/>
          </a:blip>
          <a:stretch>
            <a:fillRect/>
          </a:stretch>
        </p:blipFill>
        <p:spPr>
          <a:xfrm>
            <a:off x="4362708" y="3429000"/>
            <a:ext cx="4552692" cy="2893865"/>
          </a:xfrm>
          <a:prstGeom prst="rect">
            <a:avLst/>
          </a:prstGeom>
          <a:ln w="12700">
            <a:miter lim="400000"/>
          </a:ln>
        </p:spPr>
      </p:pic>
      <p:sp>
        <p:nvSpPr>
          <p:cNvPr id="3" name="Скругленный прямоугольник 2"/>
          <p:cNvSpPr/>
          <p:nvPr/>
        </p:nvSpPr>
        <p:spPr>
          <a:xfrm>
            <a:off x="5029200" y="1400077"/>
            <a:ext cx="3800346" cy="111078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solidFill>
                  <a:schemeClr val="bg1"/>
                </a:solidFill>
                <a:latin typeface="Calibri" panose="020F0502020204030204" pitchFamily="34" charset="0"/>
              </a:rPr>
              <a:t>Эквивалент использованию универсальной практики написания сильно связанного кода</a:t>
            </a:r>
            <a:endParaRPr lang="ru-RU" dirty="0">
              <a:solidFill>
                <a:schemeClr val="bg1"/>
              </a:solidFill>
              <a:latin typeface="Calibri" panose="020F0502020204030204" pitchFamily="34" charset="0"/>
            </a:endParaRPr>
          </a:p>
        </p:txBody>
      </p:sp>
      <p:cxnSp>
        <p:nvCxnSpPr>
          <p:cNvPr id="7" name="Прямая со стрелкой 6"/>
          <p:cNvCxnSpPr>
            <a:stCxn id="3" idx="1"/>
          </p:cNvCxnSpPr>
          <p:nvPr/>
        </p:nvCxnSpPr>
        <p:spPr>
          <a:xfrm flipH="1">
            <a:off x="3733800" y="1955467"/>
            <a:ext cx="1295400" cy="40673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Скругленный прямоугольник 7"/>
          <p:cNvSpPr/>
          <p:nvPr/>
        </p:nvSpPr>
        <p:spPr>
          <a:xfrm>
            <a:off x="224878" y="4343400"/>
            <a:ext cx="3813722" cy="1219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Посредством использования розеток и вилок фен можно слабо связать со стенной̆ розеткой</a:t>
            </a:r>
            <a:endParaRPr lang="en-US" dirty="0">
              <a:latin typeface="Calibri" panose="020F0502020204030204" pitchFamily="34" charset="0"/>
            </a:endParaRPr>
          </a:p>
        </p:txBody>
      </p:sp>
      <p:cxnSp>
        <p:nvCxnSpPr>
          <p:cNvPr id="10" name="Прямая со стрелкой 9"/>
          <p:cNvCxnSpPr>
            <a:stCxn id="8" idx="3"/>
          </p:cNvCxnSpPr>
          <p:nvPr/>
        </p:nvCxnSpPr>
        <p:spPr>
          <a:xfrm>
            <a:off x="4038600" y="4953000"/>
            <a:ext cx="990600"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445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2" name="pasted-image.tif"/>
          <p:cNvPicPr>
            <a:picLocks noChangeAspect="1"/>
          </p:cNvPicPr>
          <p:nvPr/>
        </p:nvPicPr>
        <p:blipFill>
          <a:blip r:embed="rId3">
            <a:extLst/>
          </a:blip>
          <a:stretch>
            <a:fillRect/>
          </a:stretch>
        </p:blipFill>
        <p:spPr>
          <a:xfrm>
            <a:off x="4190999" y="3668613"/>
            <a:ext cx="4771555" cy="2369459"/>
          </a:xfrm>
          <a:prstGeom prst="rect">
            <a:avLst/>
          </a:prstGeom>
          <a:ln w="12700">
            <a:miter lim="400000"/>
          </a:ln>
        </p:spPr>
      </p:pic>
      <p:pic>
        <p:nvPicPr>
          <p:cNvPr id="5" name="pasted-image.tif"/>
          <p:cNvPicPr>
            <a:picLocks noChangeAspect="1"/>
          </p:cNvPicPr>
          <p:nvPr/>
        </p:nvPicPr>
        <p:blipFill>
          <a:blip r:embed="rId4">
            <a:extLst/>
          </a:blip>
          <a:stretch>
            <a:fillRect/>
          </a:stretch>
        </p:blipFill>
        <p:spPr>
          <a:xfrm>
            <a:off x="228600" y="812931"/>
            <a:ext cx="4124319" cy="2621575"/>
          </a:xfrm>
          <a:prstGeom prst="rect">
            <a:avLst/>
          </a:prstGeom>
          <a:ln w="12700">
            <a:miter lim="400000"/>
          </a:ln>
        </p:spPr>
      </p:pic>
      <p:sp>
        <p:nvSpPr>
          <p:cNvPr id="3" name="Скругленный прямоугольник 2"/>
          <p:cNvSpPr/>
          <p:nvPr/>
        </p:nvSpPr>
        <p:spPr>
          <a:xfrm>
            <a:off x="4572000" y="1524000"/>
            <a:ext cx="4390554" cy="1600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a:latin typeface="Calibri" panose="020F0502020204030204" pitchFamily="34" charset="0"/>
              </a:rPr>
              <a:t>Используя розетки и вилки, мы можем заменить первоначально используемый фен на компьютер. Это соответствует принципу замещения Лисков.</a:t>
            </a:r>
            <a:endParaRPr lang="ru-RU" dirty="0">
              <a:latin typeface="Calibri" panose="020F0502020204030204" pitchFamily="34" charset="0"/>
            </a:endParaRPr>
          </a:p>
        </p:txBody>
      </p:sp>
      <p:cxnSp>
        <p:nvCxnSpPr>
          <p:cNvPr id="6" name="Прямая со стрелкой 5"/>
          <p:cNvCxnSpPr/>
          <p:nvPr/>
        </p:nvCxnSpPr>
        <p:spPr>
          <a:xfrm>
            <a:off x="3581400" y="2971800"/>
            <a:ext cx="2667000" cy="14478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49833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7" name="pasted-image.tif"/>
          <p:cNvPicPr>
            <a:picLocks noChangeAspect="1"/>
          </p:cNvPicPr>
          <p:nvPr/>
        </p:nvPicPr>
        <p:blipFill>
          <a:blip r:embed="rId2">
            <a:extLst/>
          </a:blip>
          <a:stretch>
            <a:fillRect/>
          </a:stretch>
        </p:blipFill>
        <p:spPr>
          <a:xfrm>
            <a:off x="703118" y="1143000"/>
            <a:ext cx="7432964" cy="3016277"/>
          </a:xfrm>
          <a:prstGeom prst="rect">
            <a:avLst/>
          </a:prstGeom>
          <a:ln w="12700">
            <a:miter lim="400000"/>
          </a:ln>
        </p:spPr>
      </p:pic>
      <p:sp>
        <p:nvSpPr>
          <p:cNvPr id="5" name="Shape 56"/>
          <p:cNvSpPr/>
          <p:nvPr/>
        </p:nvSpPr>
        <p:spPr>
          <a:xfrm>
            <a:off x="914400" y="3124200"/>
            <a:ext cx="3948751" cy="43088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b="1" dirty="0">
              <a:latin typeface="Calibri" panose="020F0502020204030204" pitchFamily="34" charset="0"/>
            </a:endParaRPr>
          </a:p>
        </p:txBody>
      </p:sp>
      <p:sp>
        <p:nvSpPr>
          <p:cNvPr id="3" name="Скругленный прямоугольник 2"/>
          <p:cNvSpPr/>
          <p:nvPr/>
        </p:nvSpPr>
        <p:spPr>
          <a:xfrm>
            <a:off x="152400" y="5218018"/>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Отключение компьютера не приводит ни к взрыву стены, ни к взрыву компьютера. Это можно приближенно сравнить с паттерном </a:t>
            </a:r>
            <a:r>
              <a:rPr lang="ru-RU" dirty="0" err="1">
                <a:latin typeface="Calibri" panose="020F0502020204030204" pitchFamily="34" charset="0"/>
              </a:rPr>
              <a:t>Null</a:t>
            </a:r>
            <a:r>
              <a:rPr lang="ru-RU" dirty="0">
                <a:latin typeface="Calibri" panose="020F0502020204030204" pitchFamily="34" charset="0"/>
              </a:rPr>
              <a:t> </a:t>
            </a:r>
            <a:r>
              <a:rPr lang="ru-RU" dirty="0" err="1">
                <a:latin typeface="Calibri" panose="020F0502020204030204" pitchFamily="34" charset="0"/>
              </a:rPr>
              <a:t>Object</a:t>
            </a:r>
            <a:endParaRPr lang="ru-RU" dirty="0">
              <a:latin typeface="Calibri" panose="020F0502020204030204" pitchFamily="34" charset="0"/>
            </a:endParaRPr>
          </a:p>
        </p:txBody>
      </p:sp>
      <p:cxnSp>
        <p:nvCxnSpPr>
          <p:cNvPr id="7" name="Прямая со стрелкой 6"/>
          <p:cNvCxnSpPr>
            <a:stCxn id="3" idx="0"/>
          </p:cNvCxnSpPr>
          <p:nvPr/>
        </p:nvCxnSpPr>
        <p:spPr>
          <a:xfrm flipH="1" flipV="1">
            <a:off x="2133600" y="2895600"/>
            <a:ext cx="2438400" cy="232241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00290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61" name="pasted-image.tif"/>
          <p:cNvPicPr>
            <a:picLocks noChangeAspect="1"/>
          </p:cNvPicPr>
          <p:nvPr/>
        </p:nvPicPr>
        <p:blipFill>
          <a:blip r:embed="rId2">
            <a:extLst/>
          </a:blip>
          <a:stretch>
            <a:fillRect/>
          </a:stretch>
        </p:blipFill>
        <p:spPr>
          <a:xfrm>
            <a:off x="1242931" y="1398732"/>
            <a:ext cx="6658137" cy="2942178"/>
          </a:xfrm>
          <a:prstGeom prst="rect">
            <a:avLst/>
          </a:prstGeom>
          <a:ln w="12700">
            <a:miter lim="400000"/>
          </a:ln>
        </p:spPr>
      </p:pic>
      <p:sp>
        <p:nvSpPr>
          <p:cNvPr id="6" name="Скругленный прямоугольник 5"/>
          <p:cNvSpPr/>
          <p:nvPr/>
        </p:nvSpPr>
        <p:spPr>
          <a:xfrm>
            <a:off x="152400" y="5160817"/>
            <a:ext cx="8839200"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Можно воспользоваться блоком бесперебойного питания для того, чтобы компьютер продолжал работать при отключении электричества. Это соответствует паттерну проектирования </a:t>
            </a:r>
            <a:r>
              <a:rPr lang="ru-RU" dirty="0" err="1">
                <a:latin typeface="Calibri" panose="020F0502020204030204" pitchFamily="34" charset="0"/>
              </a:rPr>
              <a:t>Decorator</a:t>
            </a:r>
            <a:endParaRPr lang="ru-RU" dirty="0">
              <a:latin typeface="Calibri" panose="020F0502020204030204" pitchFamily="34" charset="0"/>
            </a:endParaRPr>
          </a:p>
        </p:txBody>
      </p:sp>
      <p:cxnSp>
        <p:nvCxnSpPr>
          <p:cNvPr id="4" name="Прямая со стрелкой 3"/>
          <p:cNvCxnSpPr>
            <a:stCxn id="6" idx="0"/>
          </p:cNvCxnSpPr>
          <p:nvPr/>
        </p:nvCxnSpPr>
        <p:spPr>
          <a:xfrm flipH="1" flipV="1">
            <a:off x="4038600" y="3103417"/>
            <a:ext cx="5334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p:nvPr/>
        </p:nvCxnSpPr>
        <p:spPr>
          <a:xfrm flipH="1" flipV="1">
            <a:off x="2286000" y="3103417"/>
            <a:ext cx="17526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4" name="Shape 64"/>
          <p:cNvSpPr/>
          <p:nvPr/>
        </p:nvSpPr>
        <p:spPr>
          <a:xfrm>
            <a:off x="223992" y="5551495"/>
            <a:ext cx="8696016" cy="400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5" name="pasted-image.tif"/>
          <p:cNvPicPr>
            <a:picLocks noChangeAspect="1"/>
          </p:cNvPicPr>
          <p:nvPr/>
        </p:nvPicPr>
        <p:blipFill>
          <a:blip r:embed="rId2">
            <a:extLst/>
          </a:blip>
          <a:stretch>
            <a:fillRect/>
          </a:stretch>
        </p:blipFill>
        <p:spPr>
          <a:xfrm>
            <a:off x="1437409" y="762000"/>
            <a:ext cx="6248400" cy="4006672"/>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Удлинитель дает возможность подключать несколько </a:t>
            </a:r>
            <a:r>
              <a:rPr lang="ru-RU" dirty="0" err="1">
                <a:latin typeface="Calibri" panose="020F0502020204030204" pitchFamily="34" charset="0"/>
              </a:rPr>
              <a:t>устройств</a:t>
            </a:r>
            <a:r>
              <a:rPr lang="ru-RU" dirty="0">
                <a:latin typeface="Calibri" panose="020F0502020204030204" pitchFamily="34" charset="0"/>
              </a:rPr>
              <a:t> к </a:t>
            </a:r>
            <a:r>
              <a:rPr lang="ru-RU" dirty="0" err="1">
                <a:latin typeface="Calibri" panose="020F0502020204030204" pitchFamily="34" charset="0"/>
              </a:rPr>
              <a:t>однои</a:t>
            </a:r>
            <a:r>
              <a:rPr lang="ru-RU" dirty="0">
                <a:latin typeface="Calibri" panose="020F0502020204030204" pitchFamily="34" charset="0"/>
              </a:rPr>
              <a:t>̆ </a:t>
            </a:r>
            <a:r>
              <a:rPr lang="ru-RU" dirty="0" err="1">
                <a:latin typeface="Calibri" panose="020F0502020204030204" pitchFamily="34" charset="0"/>
              </a:rPr>
              <a:t>стеннои</a:t>
            </a:r>
            <a:r>
              <a:rPr lang="ru-RU" dirty="0">
                <a:latin typeface="Calibri" panose="020F0502020204030204" pitchFamily="34" charset="0"/>
              </a:rPr>
              <a:t>̆ розетке. Это соответствует паттерну проектирования </a:t>
            </a:r>
            <a:r>
              <a:rPr lang="ru-RU" dirty="0" err="1">
                <a:latin typeface="Calibri" panose="020F0502020204030204" pitchFamily="34" charset="0"/>
              </a:rPr>
              <a:t>Composite</a:t>
            </a:r>
            <a:endParaRPr lang="ru-RU" dirty="0">
              <a:latin typeface="Calibri" panose="020F0502020204030204" pitchFamily="34" charset="0"/>
            </a:endParaRPr>
          </a:p>
        </p:txBody>
      </p:sp>
      <p:cxnSp>
        <p:nvCxnSpPr>
          <p:cNvPr id="6" name="Прямая со стрелкой 5"/>
          <p:cNvCxnSpPr/>
          <p:nvPr/>
        </p:nvCxnSpPr>
        <p:spPr>
          <a:xfrm flipH="1" flipV="1">
            <a:off x="3962400" y="3581401"/>
            <a:ext cx="1219200" cy="167639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7" name="Прямая со стрелкой 6"/>
          <p:cNvCxnSpPr/>
          <p:nvPr/>
        </p:nvCxnSpPr>
        <p:spPr>
          <a:xfrm flipH="1" flipV="1">
            <a:off x="2438401" y="3581401"/>
            <a:ext cx="1676399" cy="148096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p:nvPr/>
        </p:nvCxnSpPr>
        <p:spPr>
          <a:xfrm flipH="1" flipV="1">
            <a:off x="4953000" y="2895601"/>
            <a:ext cx="533400" cy="22030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247341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доступа</a:t>
            </a:r>
            <a:endParaRPr lang="en-US" dirty="0"/>
          </a:p>
        </p:txBody>
      </p:sp>
      <p:sp>
        <p:nvSpPr>
          <p:cNvPr id="3" name="Прямоугольник 2"/>
          <p:cNvSpPr/>
          <p:nvPr/>
        </p:nvSpPr>
        <p:spPr>
          <a:xfrm>
            <a:off x="1371600" y="914400"/>
            <a:ext cx="7467600" cy="5334000"/>
          </a:xfrm>
          <a:prstGeom prst="rect">
            <a:avLst/>
          </a:prstGeom>
          <a:no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World</a:t>
            </a:r>
          </a:p>
        </p:txBody>
      </p:sp>
      <p:sp>
        <p:nvSpPr>
          <p:cNvPr id="4" name="Прямоугольник 3"/>
          <p:cNvSpPr/>
          <p:nvPr/>
        </p:nvSpPr>
        <p:spPr>
          <a:xfrm>
            <a:off x="1524000" y="1600200"/>
            <a:ext cx="48768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A</a:t>
            </a:r>
          </a:p>
        </p:txBody>
      </p:sp>
      <p:sp>
        <p:nvSpPr>
          <p:cNvPr id="5" name="Прямоугольник 4"/>
          <p:cNvSpPr/>
          <p:nvPr/>
        </p:nvSpPr>
        <p:spPr>
          <a:xfrm>
            <a:off x="6553200" y="1600200"/>
            <a:ext cx="21336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B</a:t>
            </a:r>
          </a:p>
        </p:txBody>
      </p:sp>
      <p:sp>
        <p:nvSpPr>
          <p:cNvPr id="6" name="Скругленный прямоугольник 5"/>
          <p:cNvSpPr/>
          <p:nvPr/>
        </p:nvSpPr>
        <p:spPr>
          <a:xfrm>
            <a:off x="1676400" y="1974273"/>
            <a:ext cx="2514600" cy="1835728"/>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latin typeface="Consolas" panose="020B0609020204030204" pitchFamily="49" charset="0"/>
                <a:cs typeface="Consolas" panose="020B0609020204030204" pitchFamily="49" charset="0"/>
              </a:rPr>
              <a:t>public class Base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private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a:t>
            </a:r>
          </a:p>
          <a:p>
            <a:r>
              <a:rPr lang="en-US" sz="1600" dirty="0">
                <a:latin typeface="Consolas" panose="020B0609020204030204" pitchFamily="49" charset="0"/>
                <a:cs typeface="Consolas" panose="020B0609020204030204" pitchFamily="49" charset="0"/>
              </a:rPr>
              <a:t>internal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c;</a:t>
            </a:r>
          </a:p>
          <a:p>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d;</a:t>
            </a:r>
          </a:p>
          <a:p>
            <a:r>
              <a:rPr lang="en-US" sz="1600" dirty="0">
                <a:latin typeface="Consolas" panose="020B0609020204030204" pitchFamily="49" charset="0"/>
                <a:cs typeface="Consolas" panose="020B0609020204030204" pitchFamily="49" charset="0"/>
              </a:rPr>
              <a:t>protected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b;</a:t>
            </a:r>
          </a:p>
        </p:txBody>
      </p:sp>
      <p:sp>
        <p:nvSpPr>
          <p:cNvPr id="7" name="Скругленный прямоугольник 6"/>
          <p:cNvSpPr/>
          <p:nvPr/>
        </p:nvSpPr>
        <p:spPr>
          <a:xfrm>
            <a:off x="1676400" y="4239887"/>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Derived</a:t>
            </a:r>
          </a:p>
        </p:txBody>
      </p:sp>
      <p:sp>
        <p:nvSpPr>
          <p:cNvPr id="8" name="Скругленный прямоугольник 7"/>
          <p:cNvSpPr/>
          <p:nvPr/>
        </p:nvSpPr>
        <p:spPr>
          <a:xfrm>
            <a:off x="1683327" y="5261262"/>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a:t>
            </a:r>
            <a:r>
              <a:rPr lang="en-US" sz="1600" dirty="0" err="1">
                <a:latin typeface="Consolas" panose="020B0609020204030204" pitchFamily="49" charset="0"/>
                <a:cs typeface="Consolas" panose="020B0609020204030204" pitchFamily="49" charset="0"/>
              </a:rPr>
              <a:t>MoreDerived</a:t>
            </a:r>
            <a:endParaRPr lang="en-US" sz="1600" dirty="0">
              <a:latin typeface="Consolas" panose="020B0609020204030204" pitchFamily="49" charset="0"/>
              <a:cs typeface="Consolas" panose="020B0609020204030204" pitchFamily="49" charset="0"/>
            </a:endParaRPr>
          </a:p>
        </p:txBody>
      </p:sp>
      <p:cxnSp>
        <p:nvCxnSpPr>
          <p:cNvPr id="10" name="Скругленная соединительная линия 9"/>
          <p:cNvCxnSpPr>
            <a:stCxn id="6" idx="1"/>
            <a:endCxn id="6" idx="0"/>
          </p:cNvCxnSpPr>
          <p:nvPr/>
        </p:nvCxnSpPr>
        <p:spPr>
          <a:xfrm rot="10800000" flipH="1">
            <a:off x="1676400" y="1974273"/>
            <a:ext cx="1257300" cy="917864"/>
          </a:xfrm>
          <a:prstGeom prst="curvedConnector4">
            <a:avLst>
              <a:gd name="adj1" fmla="val -18182"/>
              <a:gd name="adj2" fmla="val 124906"/>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Скругленная соединительная линия 11"/>
          <p:cNvCxnSpPr>
            <a:endCxn id="4" idx="0"/>
          </p:cNvCxnSpPr>
          <p:nvPr/>
        </p:nvCxnSpPr>
        <p:spPr>
          <a:xfrm flipV="1">
            <a:off x="1683327" y="1600200"/>
            <a:ext cx="2279073" cy="1441666"/>
          </a:xfrm>
          <a:prstGeom prst="curvedConnector4">
            <a:avLst>
              <a:gd name="adj1" fmla="val -27356"/>
              <a:gd name="adj2" fmla="val 130272"/>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p:cNvCxnSpPr>
            <a:stCxn id="7" idx="0"/>
            <a:endCxn id="6" idx="2"/>
          </p:cNvCxnSpPr>
          <p:nvPr/>
        </p:nvCxnSpPr>
        <p:spPr>
          <a:xfrm flipV="1">
            <a:off x="2933700" y="3810001"/>
            <a:ext cx="0" cy="429886"/>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p:cNvCxnSpPr>
            <a:stCxn id="8" idx="0"/>
            <a:endCxn id="7" idx="2"/>
          </p:cNvCxnSpPr>
          <p:nvPr/>
        </p:nvCxnSpPr>
        <p:spPr>
          <a:xfrm flipH="1" flipV="1">
            <a:off x="2933700" y="4821779"/>
            <a:ext cx="6927" cy="439483"/>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Скругленная соединительная линия 27"/>
          <p:cNvCxnSpPr>
            <a:endCxn id="3" idx="0"/>
          </p:cNvCxnSpPr>
          <p:nvPr/>
        </p:nvCxnSpPr>
        <p:spPr>
          <a:xfrm flipV="1">
            <a:off x="1676399" y="914400"/>
            <a:ext cx="3429001" cy="2362200"/>
          </a:xfrm>
          <a:prstGeom prst="curvedConnector4">
            <a:avLst>
              <a:gd name="adj1" fmla="val -31313"/>
              <a:gd name="adj2" fmla="val 112610"/>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31"/>
          <p:cNvCxnSpPr>
            <a:endCxn id="7" idx="1"/>
          </p:cNvCxnSpPr>
          <p:nvPr/>
        </p:nvCxnSpPr>
        <p:spPr>
          <a:xfrm rot="5400000">
            <a:off x="1155121" y="4002628"/>
            <a:ext cx="1049484" cy="6926"/>
          </a:xfrm>
          <a:prstGeom prst="curvedConnector4">
            <a:avLst>
              <a:gd name="adj1" fmla="val 9737"/>
              <a:gd name="adj2" fmla="val 8601559"/>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8" name="Скругленная соединительная линия 47"/>
          <p:cNvCxnSpPr>
            <a:stCxn id="7" idx="3"/>
            <a:endCxn id="8" idx="3"/>
          </p:cNvCxnSpPr>
          <p:nvPr/>
        </p:nvCxnSpPr>
        <p:spPr>
          <a:xfrm>
            <a:off x="4191000" y="4530833"/>
            <a:ext cx="6927" cy="1021375"/>
          </a:xfrm>
          <a:prstGeom prst="curvedConnector3">
            <a:avLst>
              <a:gd name="adj1" fmla="val 1020040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0" name="Скругленный прямоугольник 49"/>
          <p:cNvSpPr/>
          <p:nvPr/>
        </p:nvSpPr>
        <p:spPr>
          <a:xfrm>
            <a:off x="4343400" y="1974273"/>
            <a:ext cx="19050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latin typeface="Consolas" panose="020B0609020204030204" pitchFamily="49" charset="0"/>
                <a:cs typeface="Consolas" panose="020B0609020204030204" pitchFamily="49" charset="0"/>
              </a:rPr>
              <a:t>SomeClass</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4168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8" name="Shape 68"/>
          <p:cNvSpPr/>
          <p:nvPr/>
        </p:nvSpPr>
        <p:spPr>
          <a:xfrm>
            <a:off x="223992" y="5225786"/>
            <a:ext cx="8696016" cy="400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9" name="pasted-image.tif"/>
          <p:cNvPicPr>
            <a:picLocks noChangeAspect="1"/>
          </p:cNvPicPr>
          <p:nvPr/>
        </p:nvPicPr>
        <p:blipFill>
          <a:blip r:embed="rId2">
            <a:extLst/>
          </a:blip>
          <a:stretch>
            <a:fillRect/>
          </a:stretch>
        </p:blipFill>
        <p:spPr>
          <a:xfrm>
            <a:off x="533400" y="1569279"/>
            <a:ext cx="8055467" cy="3247253"/>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Во время путешествия нам часто нужно использовать адаптер для того, чтобы подключить устройство к иностранной̆ розетке (например, чтобы перезарядить фотоаппарат). Это соответствует паттерну проектирования </a:t>
            </a:r>
            <a:r>
              <a:rPr lang="ru-RU" dirty="0" err="1">
                <a:latin typeface="Calibri" panose="020F0502020204030204" pitchFamily="34" charset="0"/>
              </a:rPr>
              <a:t>Adapter</a:t>
            </a:r>
            <a:endParaRPr lang="ru-RU" dirty="0">
              <a:latin typeface="Calibri" panose="020F0502020204030204" pitchFamily="34" charset="0"/>
            </a:endParaRPr>
          </a:p>
        </p:txBody>
      </p:sp>
    </p:spTree>
    <p:extLst>
      <p:ext uri="{BB962C8B-B14F-4D97-AF65-F5344CB8AC3E}">
        <p14:creationId xmlns:p14="http://schemas.microsoft.com/office/powerpoint/2010/main" val="114340828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Понятие интерфейса</a:t>
            </a:r>
            <a:endParaRPr lang="en-US" dirty="0"/>
          </a:p>
        </p:txBody>
      </p:sp>
      <p:grpSp>
        <p:nvGrpSpPr>
          <p:cNvPr id="23" name="Группа 22"/>
          <p:cNvGrpSpPr/>
          <p:nvPr/>
        </p:nvGrpSpPr>
        <p:grpSpPr>
          <a:xfrm>
            <a:off x="152400" y="1752600"/>
            <a:ext cx="8839200" cy="4451412"/>
            <a:chOff x="152400" y="1391774"/>
            <a:chExt cx="8839200" cy="4451412"/>
          </a:xfrm>
        </p:grpSpPr>
        <p:pic>
          <p:nvPicPr>
            <p:cNvPr id="3" name="Рисунок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2400" y="3429000"/>
              <a:ext cx="1962150" cy="1962150"/>
            </a:xfrm>
            <a:prstGeom prst="rect">
              <a:avLst/>
            </a:prstGeom>
          </p:spPr>
        </p:pic>
        <p:pic>
          <p:nvPicPr>
            <p:cNvPr id="4" name="Рисунок 3"/>
            <p:cNvPicPr>
              <a:picLocks noChangeAspect="1"/>
            </p:cNvPicPr>
            <p:nvPr/>
          </p:nvPicPr>
          <p:blipFill>
            <a:blip r:embed="rId4">
              <a:duotone>
                <a:prstClr val="black"/>
                <a:schemeClr val="accent2">
                  <a:tint val="45000"/>
                  <a:satMod val="400000"/>
                </a:schemeClr>
              </a:duotone>
            </a:blip>
            <a:stretch>
              <a:fillRect/>
            </a:stretch>
          </p:blipFill>
          <p:spPr>
            <a:xfrm>
              <a:off x="7028518" y="3471208"/>
              <a:ext cx="1963082" cy="1956986"/>
            </a:xfrm>
            <a:prstGeom prst="rect">
              <a:avLst/>
            </a:prstGeom>
          </p:spPr>
        </p:pic>
        <p:grpSp>
          <p:nvGrpSpPr>
            <p:cNvPr id="12" name="Группа 11"/>
            <p:cNvGrpSpPr/>
            <p:nvPr/>
          </p:nvGrpSpPr>
          <p:grpSpPr>
            <a:xfrm>
              <a:off x="3573997" y="1391774"/>
              <a:ext cx="1996005" cy="1752600"/>
              <a:chOff x="3616902" y="1391776"/>
              <a:chExt cx="1828800" cy="1752600"/>
            </a:xfrm>
          </p:grpSpPr>
          <p:sp>
            <p:nvSpPr>
              <p:cNvPr id="10" name="Вертикальный свиток 9"/>
              <p:cNvSpPr/>
              <p:nvPr/>
            </p:nvSpPr>
            <p:spPr>
              <a:xfrm rot="10800000">
                <a:off x="3616902" y="1391776"/>
                <a:ext cx="1828800" cy="1752600"/>
              </a:xfrm>
              <a:prstGeom prst="verticalScroll">
                <a:avLst/>
              </a:prstGeom>
              <a:solidFill>
                <a:schemeClr val="accent2">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just"/>
                <a:endParaRPr lang="en-US" dirty="0">
                  <a:latin typeface="Calibri" panose="020F0502020204030204" pitchFamily="34" charset="0"/>
                </a:endParaRPr>
              </a:p>
            </p:txBody>
          </p:sp>
          <p:sp>
            <p:nvSpPr>
              <p:cNvPr id="11" name="TextBox 10"/>
              <p:cNvSpPr txBox="1"/>
              <p:nvPr/>
            </p:nvSpPr>
            <p:spPr>
              <a:xfrm>
                <a:off x="3840792" y="1944910"/>
                <a:ext cx="1416285" cy="646331"/>
              </a:xfrm>
              <a:prstGeom prst="rect">
                <a:avLst/>
              </a:prstGeom>
              <a:noFill/>
            </p:spPr>
            <p:txBody>
              <a:bodyPr wrap="none" rtlCol="0">
                <a:spAutoFit/>
              </a:bodyPr>
              <a:lstStyle/>
              <a:p>
                <a:pPr algn="ctr"/>
                <a:r>
                  <a:rPr lang="ru-RU" dirty="0">
                    <a:latin typeface="Calibri" panose="020F0502020204030204" pitchFamily="34" charset="0"/>
                  </a:rPr>
                  <a:t>Интерфейс </a:t>
                </a:r>
              </a:p>
              <a:p>
                <a:pPr algn="ctr"/>
                <a:r>
                  <a:rPr lang="ru-RU" dirty="0">
                    <a:latin typeface="Calibri" panose="020F0502020204030204" pitchFamily="34" charset="0"/>
                  </a:rPr>
                  <a:t>это контракт</a:t>
                </a:r>
                <a:endParaRPr lang="en-US" dirty="0">
                  <a:latin typeface="Calibri" panose="020F0502020204030204" pitchFamily="34" charset="0"/>
                </a:endParaRPr>
              </a:p>
            </p:txBody>
          </p:sp>
        </p:grpSp>
        <p:sp>
          <p:nvSpPr>
            <p:cNvPr id="13" name="Скругленная прямоугольная выноска 12"/>
            <p:cNvSpPr/>
            <p:nvPr/>
          </p:nvSpPr>
          <p:spPr>
            <a:xfrm>
              <a:off x="152400" y="1391774"/>
              <a:ext cx="3323190" cy="1580025"/>
            </a:xfrm>
            <a:prstGeom prst="wedgeRoundRectCallout">
              <a:avLst>
                <a:gd name="adj1" fmla="val -20665"/>
                <a:gd name="adj2" fmla="val 89864"/>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Если ты </a:t>
              </a:r>
              <a:r>
                <a:rPr lang="ru-RU" b="1" dirty="0">
                  <a:latin typeface="Calibri" panose="020F0502020204030204" pitchFamily="34" charset="0"/>
                </a:rPr>
                <a:t>выполнишь</a:t>
              </a:r>
              <a:r>
                <a:rPr lang="ru-RU" dirty="0">
                  <a:latin typeface="Calibri" panose="020F0502020204030204" pitchFamily="34" charset="0"/>
                </a:rPr>
                <a:t> контракт, я смогу </a:t>
              </a:r>
              <a:r>
                <a:rPr lang="ru-RU" b="1" dirty="0">
                  <a:latin typeface="Calibri" panose="020F0502020204030204" pitchFamily="34" charset="0"/>
                </a:rPr>
                <a:t>воспользоваться</a:t>
              </a:r>
              <a:r>
                <a:rPr lang="ru-RU" dirty="0">
                  <a:latin typeface="Calibri" panose="020F0502020204030204" pitchFamily="34" charset="0"/>
                </a:rPr>
                <a:t> твоим сервисом</a:t>
              </a:r>
              <a:endParaRPr lang="en-US" dirty="0">
                <a:latin typeface="Calibri" panose="020F0502020204030204" pitchFamily="34" charset="0"/>
              </a:endParaRPr>
            </a:p>
          </p:txBody>
        </p:sp>
        <p:sp>
          <p:nvSpPr>
            <p:cNvPr id="14" name="Скругленная прямоугольная выноска 13"/>
            <p:cNvSpPr/>
            <p:nvPr/>
          </p:nvSpPr>
          <p:spPr>
            <a:xfrm>
              <a:off x="5638800" y="1391775"/>
              <a:ext cx="3352800" cy="1580025"/>
            </a:xfrm>
            <a:prstGeom prst="wedgeRoundRectCallout">
              <a:avLst>
                <a:gd name="adj1" fmla="val 16224"/>
                <a:gd name="adj2" fmla="val 90297"/>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Я согласен </a:t>
              </a:r>
              <a:r>
                <a:rPr lang="ru-RU" b="1" dirty="0">
                  <a:latin typeface="Calibri" panose="020F0502020204030204" pitchFamily="34" charset="0"/>
                </a:rPr>
                <a:t>выполнить</a:t>
              </a:r>
              <a:r>
                <a:rPr lang="ru-RU" dirty="0">
                  <a:latin typeface="Calibri" panose="020F0502020204030204" pitchFamily="34" charset="0"/>
                </a:rPr>
                <a:t> контракт для того, чтобы ты мог </a:t>
              </a:r>
              <a:r>
                <a:rPr lang="ru-RU" b="1" dirty="0">
                  <a:latin typeface="Calibri" panose="020F0502020204030204" pitchFamily="34" charset="0"/>
                </a:rPr>
                <a:t>воспользоваться</a:t>
              </a:r>
              <a:r>
                <a:rPr lang="ru-RU" dirty="0">
                  <a:latin typeface="Calibri" panose="020F0502020204030204" pitchFamily="34" charset="0"/>
                </a:rPr>
                <a:t> моим сервисом</a:t>
              </a:r>
              <a:endParaRPr lang="en-US" dirty="0">
                <a:latin typeface="Calibri" panose="020F0502020204030204" pitchFamily="34" charset="0"/>
              </a:endParaRPr>
            </a:p>
          </p:txBody>
        </p:sp>
        <p:sp>
          <p:nvSpPr>
            <p:cNvPr id="15" name="Прямоугольник 14"/>
            <p:cNvSpPr/>
            <p:nvPr/>
          </p:nvSpPr>
          <p:spPr>
            <a:xfrm>
              <a:off x="3386805" y="4928786"/>
              <a:ext cx="2362200" cy="914400"/>
            </a:xfrm>
            <a:prstGeom prst="rect">
              <a:avLst/>
            </a:prstGeom>
            <a:solidFill>
              <a:schemeClr val="accent2">
                <a:lumMod val="75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latin typeface="Calibri" panose="020F0502020204030204" pitchFamily="34" charset="0"/>
                </a:rPr>
                <a:t>Тип реализует </a:t>
              </a:r>
            </a:p>
            <a:p>
              <a:pPr algn="ctr"/>
              <a:r>
                <a:rPr lang="ru-RU" dirty="0">
                  <a:latin typeface="Calibri" panose="020F0502020204030204" pitchFamily="34" charset="0"/>
                </a:rPr>
                <a:t>интерфейс</a:t>
              </a:r>
              <a:endParaRPr lang="en-US" dirty="0">
                <a:latin typeface="Calibri" panose="020F0502020204030204" pitchFamily="34" charset="0"/>
              </a:endParaRPr>
            </a:p>
          </p:txBody>
        </p:sp>
        <p:cxnSp>
          <p:nvCxnSpPr>
            <p:cNvPr id="17" name="Скругленная соединительная линия 16"/>
            <p:cNvCxnSpPr>
              <a:stCxn id="3" idx="3"/>
              <a:endCxn id="15" idx="1"/>
            </p:cNvCxnSpPr>
            <p:nvPr/>
          </p:nvCxnSpPr>
          <p:spPr>
            <a:xfrm>
              <a:off x="2114550" y="4410075"/>
              <a:ext cx="1272255" cy="975911"/>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Скругленная соединительная линия 18"/>
            <p:cNvCxnSpPr>
              <a:stCxn id="4" idx="1"/>
              <a:endCxn id="15" idx="3"/>
            </p:cNvCxnSpPr>
            <p:nvPr/>
          </p:nvCxnSpPr>
          <p:spPr>
            <a:xfrm rot="10800000" flipV="1">
              <a:off x="5749006" y="4449700"/>
              <a:ext cx="1279513" cy="936285"/>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2234084">
              <a:off x="2016245" y="4032554"/>
              <a:ext cx="1468865"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Потребитель</a:t>
              </a:r>
              <a:endParaRPr lang="en-US" b="1" dirty="0">
                <a:solidFill>
                  <a:schemeClr val="accent3">
                    <a:lumMod val="50000"/>
                  </a:schemeClr>
                </a:solidFill>
                <a:latin typeface="Calibri" panose="020F0502020204030204" pitchFamily="34" charset="0"/>
              </a:endParaRPr>
            </a:p>
          </p:txBody>
        </p:sp>
        <p:sp>
          <p:nvSpPr>
            <p:cNvPr id="21" name="TextBox 20"/>
            <p:cNvSpPr txBox="1"/>
            <p:nvPr/>
          </p:nvSpPr>
          <p:spPr>
            <a:xfrm rot="18908253">
              <a:off x="5697933" y="3975957"/>
              <a:ext cx="1495923"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Исполнитель</a:t>
              </a:r>
              <a:endParaRPr lang="en-US" b="1" dirty="0">
                <a:solidFill>
                  <a:schemeClr val="accent3">
                    <a:lumMod val="50000"/>
                  </a:schemeClr>
                </a:solidFill>
                <a:latin typeface="Calibri" panose="020F0502020204030204" pitchFamily="34" charset="0"/>
              </a:endParaRPr>
            </a:p>
          </p:txBody>
        </p:sp>
      </p:grpSp>
      <p:sp>
        <p:nvSpPr>
          <p:cNvPr id="24" name="Скругленный прямоугольник 23"/>
          <p:cNvSpPr/>
          <p:nvPr/>
        </p:nvSpPr>
        <p:spPr>
          <a:xfrm>
            <a:off x="152400" y="685800"/>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latin typeface="Calibri" panose="020F0502020204030204" pitchFamily="34" charset="0"/>
              </a:rPr>
              <a:t> - </a:t>
            </a:r>
            <a:r>
              <a:rPr lang="ru-RU" dirty="0">
                <a:latin typeface="Calibri" panose="020F0502020204030204" pitchFamily="34" charset="0"/>
              </a:rPr>
              <a:t>В чем сила интерфейсов?</a:t>
            </a:r>
            <a:endParaRPr lang="en-US" dirty="0">
              <a:latin typeface="Calibri" panose="020F0502020204030204" pitchFamily="34" charset="0"/>
            </a:endParaRPr>
          </a:p>
          <a:p>
            <a:r>
              <a:rPr lang="en-US" dirty="0">
                <a:latin typeface="Calibri" panose="020F0502020204030204" pitchFamily="34" charset="0"/>
              </a:rPr>
              <a:t> - </a:t>
            </a:r>
            <a:r>
              <a:rPr lang="ru-RU" dirty="0">
                <a:latin typeface="Calibri" panose="020F0502020204030204" pitchFamily="34" charset="0"/>
              </a:rPr>
              <a:t>Сила интерфейсов в слабости системы типов!</a:t>
            </a:r>
          </a:p>
        </p:txBody>
      </p:sp>
    </p:spTree>
    <p:extLst>
      <p:ext uri="{BB962C8B-B14F-4D97-AF65-F5344CB8AC3E}">
        <p14:creationId xmlns:p14="http://schemas.microsoft.com/office/powerpoint/2010/main" val="3799163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Понятие интерфейса</a:t>
            </a:r>
          </a:p>
        </p:txBody>
      </p:sp>
      <p:grpSp>
        <p:nvGrpSpPr>
          <p:cNvPr id="15" name="Group 14"/>
          <p:cNvGrpSpPr/>
          <p:nvPr/>
        </p:nvGrpSpPr>
        <p:grpSpPr>
          <a:xfrm>
            <a:off x="235527" y="837176"/>
            <a:ext cx="8686800" cy="3672932"/>
            <a:chOff x="304800" y="2423068"/>
            <a:chExt cx="8302626" cy="3672932"/>
          </a:xfrm>
          <a:solidFill>
            <a:schemeClr val="accent2">
              <a:lumMod val="50000"/>
            </a:schemeClr>
          </a:solidFill>
          <a:effectLst/>
        </p:grpSpPr>
        <p:sp>
          <p:nvSpPr>
            <p:cNvPr id="7" name="AutoShape 4"/>
            <p:cNvSpPr>
              <a:spLocks noChangeArrowheads="1"/>
            </p:cNvSpPr>
            <p:nvPr/>
          </p:nvSpPr>
          <p:spPr bwMode="auto">
            <a:xfrm>
              <a:off x="3409680" y="2423068"/>
              <a:ext cx="2079625" cy="1247775"/>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nchor="ctr"/>
            <a:lstStyle/>
            <a:p>
              <a:pPr marL="174625" algn="ctr" eaLnBrk="0" hangingPunct="0">
                <a:lnSpc>
                  <a:spcPct val="165000"/>
                </a:lnSpc>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IComparable :</a:t>
              </a:r>
              <a:br>
                <a:rPr lang="ru-RU" dirty="0">
                  <a:solidFill>
                    <a:schemeClr val="bg1"/>
                  </a:solidFill>
                  <a:latin typeface="Consolas" panose="020B0609020204030204" pitchFamily="49" charset="0"/>
                  <a:cs typeface="Consolas" panose="020B0609020204030204" pitchFamily="49" charset="0"/>
                </a:rPr>
              </a:br>
              <a:r>
                <a:rPr lang="ru-RU" dirty="0">
                  <a:solidFill>
                    <a:schemeClr val="bg1"/>
                  </a:solidFill>
                  <a:latin typeface="Consolas" panose="020B0609020204030204" pitchFamily="49" charset="0"/>
                  <a:cs typeface="Consolas" panose="020B0609020204030204" pitchFamily="49" charset="0"/>
                </a:rPr>
                <a:t>CompareTo(…)</a:t>
              </a:r>
            </a:p>
          </p:txBody>
        </p:sp>
        <p:sp>
          <p:nvSpPr>
            <p:cNvPr id="8" name="AutoShape 4"/>
            <p:cNvSpPr>
              <a:spLocks noChangeArrowheads="1"/>
            </p:cNvSpPr>
            <p:nvPr/>
          </p:nvSpPr>
          <p:spPr bwMode="auto">
            <a:xfrm>
              <a:off x="3135313"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Int32</a:t>
              </a: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100 &gt; 99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Численное сравнение</a:t>
              </a:r>
            </a:p>
          </p:txBody>
        </p:sp>
        <p:sp>
          <p:nvSpPr>
            <p:cNvPr id="9" name="AutoShape 4"/>
            <p:cNvSpPr>
              <a:spLocks noChangeArrowheads="1"/>
            </p:cNvSpPr>
            <p:nvPr/>
          </p:nvSpPr>
          <p:spPr bwMode="auto">
            <a:xfrm>
              <a:off x="5951538"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err="1">
                  <a:solidFill>
                    <a:schemeClr val="bg1"/>
                  </a:solidFill>
                  <a:latin typeface="Consolas" panose="020B0609020204030204" pitchFamily="49" charset="0"/>
                  <a:cs typeface="Consolas" panose="020B0609020204030204" pitchFamily="49" charset="0"/>
                </a:rPr>
                <a:t>Employee</a:t>
              </a: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VIP &gt; </a:t>
              </a:r>
              <a:r>
                <a:rPr lang="ru-RU" b="1" dirty="0" err="1">
                  <a:solidFill>
                    <a:schemeClr val="bg1"/>
                  </a:solidFill>
                  <a:latin typeface="Consolas" panose="020B0609020204030204" pitchFamily="49" charset="0"/>
                  <a:cs typeface="Consolas" panose="020B0609020204030204" pitchFamily="49" charset="0"/>
                </a:rPr>
                <a:t>Worker</a:t>
              </a:r>
              <a:r>
                <a:rPr lang="ru-RU" b="1" dirty="0">
                  <a:solidFill>
                    <a:schemeClr val="bg1"/>
                  </a:solidFill>
                  <a:latin typeface="Consolas" panose="020B0609020204030204" pitchFamily="49" charset="0"/>
                  <a:cs typeface="Consolas" panose="020B0609020204030204" pitchFamily="49" charset="0"/>
                </a:rPr>
                <a:t>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Сравнение по рангу</a:t>
              </a:r>
            </a:p>
          </p:txBody>
        </p:sp>
        <p:sp>
          <p:nvSpPr>
            <p:cNvPr id="10" name="AutoShape 4"/>
            <p:cNvSpPr>
              <a:spLocks noChangeArrowheads="1"/>
            </p:cNvSpPr>
            <p:nvPr/>
          </p:nvSpPr>
          <p:spPr bwMode="auto">
            <a:xfrm>
              <a:off x="304800" y="4678363"/>
              <a:ext cx="2655887"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String</a:t>
              </a:r>
            </a:p>
            <a:p>
              <a:pPr algn="ctr" eaLnBrk="0" hangingPunct="0">
                <a:buClr>
                  <a:srgbClr val="DC0081"/>
                </a:buClr>
                <a:buFont typeface="Wingdings" pitchFamily="2" charset="2"/>
                <a:buNone/>
              </a:pPr>
              <a:endParaRPr lang="ru-RU">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a:solidFill>
                    <a:schemeClr val="bg1"/>
                  </a:solidFill>
                  <a:latin typeface="Consolas" panose="020B0609020204030204" pitchFamily="49" charset="0"/>
                  <a:cs typeface="Consolas" panose="020B0609020204030204" pitchFamily="49" charset="0"/>
                </a:rPr>
                <a:t>BBB &gt; AAA?</a:t>
              </a:r>
            </a:p>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Буквенно-цифровое сравнение</a:t>
              </a:r>
            </a:p>
          </p:txBody>
        </p:sp>
      </p:grpSp>
      <p:sp>
        <p:nvSpPr>
          <p:cNvPr id="14" name="Rounded Rectangle 13"/>
          <p:cNvSpPr/>
          <p:nvPr/>
        </p:nvSpPr>
        <p:spPr bwMode="auto">
          <a:xfrm>
            <a:off x="228599" y="4754604"/>
            <a:ext cx="8693727" cy="1143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Различные классы могут реализовывать один и тот же интерфейс по-разному, при условии, что они представляют набор методов, определяемых интерфейсом</a:t>
            </a:r>
          </a:p>
        </p:txBody>
      </p:sp>
      <p:cxnSp>
        <p:nvCxnSpPr>
          <p:cNvPr id="11" name="Прямая со стрелкой 10"/>
          <p:cNvCxnSpPr>
            <a:stCxn id="10" idx="0"/>
          </p:cNvCxnSpPr>
          <p:nvPr/>
        </p:nvCxnSpPr>
        <p:spPr>
          <a:xfrm flipV="1">
            <a:off x="1624917" y="2084951"/>
            <a:ext cx="2489883"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3" name="Прямая со стрелкой 12"/>
          <p:cNvCxnSpPr>
            <a:stCxn id="8" idx="0"/>
            <a:endCxn id="7" idx="2"/>
          </p:cNvCxnSpPr>
          <p:nvPr/>
        </p:nvCxnSpPr>
        <p:spPr>
          <a:xfrm flipH="1" flipV="1">
            <a:off x="4572000" y="2084951"/>
            <a:ext cx="1440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8" name="Прямая со стрелкой 17"/>
          <p:cNvCxnSpPr>
            <a:stCxn id="9" idx="0"/>
          </p:cNvCxnSpPr>
          <p:nvPr/>
        </p:nvCxnSpPr>
        <p:spPr>
          <a:xfrm flipH="1" flipV="1">
            <a:off x="5038095" y="2084951"/>
            <a:ext cx="249484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402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Когда класс должен реализовывать интерфейс?</a:t>
            </a:r>
            <a:endParaRPr lang="en-US" dirty="0"/>
          </a:p>
        </p:txBody>
      </p:sp>
      <p:sp>
        <p:nvSpPr>
          <p:cNvPr id="4" name="Rounded Rectangle 3"/>
          <p:cNvSpPr/>
          <p:nvPr/>
        </p:nvSpPr>
        <p:spPr bwMode="auto">
          <a:xfrm>
            <a:off x="228600" y="762000"/>
            <a:ext cx="8686800" cy="3276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dirty="0">
                <a:solidFill>
                  <a:schemeClr val="bg1"/>
                </a:solidFill>
                <a:latin typeface="Calibri" panose="020F0502020204030204" pitchFamily="34" charset="0"/>
              </a:rPr>
              <a:t>1. Класс реализует стратегию или является частью семейства объектов: </a:t>
            </a:r>
            <a:r>
              <a:rPr lang="ru-RU" dirty="0" err="1">
                <a:solidFill>
                  <a:schemeClr val="bg1"/>
                </a:solidFill>
                <a:latin typeface="Calibri" panose="020F0502020204030204" pitchFamily="34" charset="0"/>
              </a:rPr>
              <a:t>IRepository</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IFormatter</a:t>
            </a:r>
            <a:r>
              <a:rPr lang="en-US" dirty="0">
                <a:solidFill>
                  <a:schemeClr val="bg1"/>
                </a:solidFill>
                <a:latin typeface="Calibri" panose="020F0502020204030204" pitchFamily="34" charset="0"/>
              </a:rPr>
              <a:t>, etc.</a:t>
            </a:r>
            <a:endParaRPr lang="ru-RU" dirty="0">
              <a:solidFill>
                <a:schemeClr val="bg1"/>
              </a:solidFill>
              <a:latin typeface="Calibri" panose="020F0502020204030204" pitchFamily="34" charset="0"/>
            </a:endParaRPr>
          </a:p>
          <a:p>
            <a:pPr algn="just"/>
            <a:r>
              <a:rPr lang="ru-RU" dirty="0">
                <a:solidFill>
                  <a:schemeClr val="bg1"/>
                </a:solidFill>
                <a:latin typeface="Calibri" panose="020F0502020204030204" pitchFamily="34" charset="0"/>
              </a:rPr>
              <a:t>2. Класс реализует ролевой интерфейс (следствие ISP): ICloneable, IComparable etc.</a:t>
            </a:r>
            <a:endParaRPr lang="ru-RU" dirty="0">
              <a:solidFill>
                <a:schemeClr val="bg1"/>
              </a:solidFill>
              <a:latin typeface="Calibri" panose="020F0502020204030204" pitchFamily="34" charset="0"/>
              <a:hlinkClick r:id="rId3"/>
            </a:endParaRPr>
          </a:p>
          <a:p>
            <a:pPr algn="just"/>
            <a:r>
              <a:rPr lang="ru-RU" dirty="0">
                <a:solidFill>
                  <a:schemeClr val="bg1"/>
                </a:solidFill>
                <a:latin typeface="Calibri" panose="020F0502020204030204" pitchFamily="34" charset="0"/>
              </a:rPr>
              <a:t>3. Класс реализует интерфейс, требуемый для связи с другими классами. Класс является адаптером; необходимость интерфейса обусловлено принципом DIP.</a:t>
            </a:r>
            <a:endParaRPr lang="ru-RU" dirty="0">
              <a:solidFill>
                <a:schemeClr val="bg1"/>
              </a:solidFill>
              <a:latin typeface="Calibri" panose="020F0502020204030204" pitchFamily="34" charset="0"/>
              <a:hlinkClick r:id="rId4"/>
            </a:endParaRPr>
          </a:p>
          <a:p>
            <a:pPr algn="just"/>
            <a:r>
              <a:rPr lang="ru-RU" dirty="0">
                <a:solidFill>
                  <a:schemeClr val="bg1"/>
                </a:solidFill>
                <a:latin typeface="Calibri" panose="020F0502020204030204" pitchFamily="34" charset="0"/>
              </a:rPr>
              <a:t>4. Класс реализует интерфейс, поскольку его реализация завязана на внешнее окружение. Обеспечивает тестируемость клиентов данного класса. </a:t>
            </a:r>
            <a:r>
              <a:rPr lang="ru-RU" b="1" dirty="0">
                <a:solidFill>
                  <a:schemeClr val="bg1"/>
                </a:solidFill>
                <a:latin typeface="Calibri" panose="020F0502020204030204" pitchFamily="34" charset="0"/>
              </a:rPr>
              <a:t>Это не должно быть единственной причиной.</a:t>
            </a:r>
            <a:endParaRPr lang="en-US" dirty="0">
              <a:solidFill>
                <a:schemeClr val="bg1"/>
              </a:solidFill>
              <a:latin typeface="Calibri" panose="020F0502020204030204" pitchFamily="34" charset="0"/>
            </a:endParaRPr>
          </a:p>
        </p:txBody>
      </p:sp>
      <p:sp>
        <p:nvSpPr>
          <p:cNvPr id="3" name="Rounded Rectangle 2"/>
          <p:cNvSpPr/>
          <p:nvPr/>
        </p:nvSpPr>
        <p:spPr bwMode="auto">
          <a:xfrm>
            <a:off x="226953" y="4267200"/>
            <a:ext cx="8688447" cy="1447800"/>
          </a:xfrm>
          <a:prstGeom prst="roundRect">
            <a:avLst/>
          </a:prstGeom>
          <a:solidFill>
            <a:schemeClr val="accent2">
              <a:lumMod val="50000"/>
            </a:schemeClr>
          </a:solidFill>
          <a:ln>
            <a:solidFill>
              <a:schemeClr val="accent3">
                <a:lumMod val="50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Выделять интерфейсы «на всякий случай» - не нужно! Если это библиотечный код, то интерфейсы там полное зло: любое их изменение – ломает всех клиентов. А если это </a:t>
            </a:r>
            <a:r>
              <a:rPr lang="ru-RU" dirty="0" err="1" smtClean="0">
                <a:solidFill>
                  <a:schemeClr val="bg1"/>
                </a:solidFill>
                <a:latin typeface="Calibri" panose="020F0502020204030204" pitchFamily="34" charset="0"/>
              </a:rPr>
              <a:t>продакшен</a:t>
            </a:r>
            <a:r>
              <a:rPr lang="ru-RU" dirty="0">
                <a:solidFill>
                  <a:schemeClr val="bg1"/>
                </a:solidFill>
                <a:latin typeface="Calibri" panose="020F0502020204030204" pitchFamily="34" charset="0"/>
              </a:rPr>
              <a:t>-</a:t>
            </a:r>
            <a:r>
              <a:rPr lang="ru-RU" dirty="0" smtClean="0">
                <a:solidFill>
                  <a:schemeClr val="bg1"/>
                </a:solidFill>
                <a:latin typeface="Calibri" panose="020F0502020204030204" pitchFamily="34" charset="0"/>
              </a:rPr>
              <a:t>код</a:t>
            </a:r>
            <a:r>
              <a:rPr lang="ru-RU" dirty="0">
                <a:solidFill>
                  <a:schemeClr val="bg1"/>
                </a:solidFill>
                <a:latin typeface="Calibri" panose="020F0502020204030204" pitchFamily="34" charset="0"/>
              </a:rPr>
              <a:t>, то он все равно будет меняться, и наличие лишних интерфейсов лишь сделает этот процесс более сложным.</a:t>
            </a:r>
            <a:endParaRPr lang="en-US" dirty="0" err="1">
              <a:solidFill>
                <a:schemeClr val="bg1"/>
              </a:solidFill>
              <a:latin typeface="Calibri" panose="020F0502020204030204" pitchFamily="34" charset="0"/>
            </a:endParaRPr>
          </a:p>
        </p:txBody>
      </p:sp>
    </p:spTree>
    <p:extLst>
      <p:ext uri="{BB962C8B-B14F-4D97-AF65-F5344CB8AC3E}">
        <p14:creationId xmlns:p14="http://schemas.microsoft.com/office/powerpoint/2010/main" val="1625654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интерфейса</a:t>
            </a:r>
            <a:endParaRPr lang="en-US" dirty="0"/>
          </a:p>
        </p:txBody>
      </p:sp>
      <p:sp>
        <p:nvSpPr>
          <p:cNvPr id="3" name="Flowchart: Document 12"/>
          <p:cNvSpPr/>
          <p:nvPr/>
        </p:nvSpPr>
        <p:spPr>
          <a:xfrm>
            <a:off x="228600" y="1066800"/>
            <a:ext cx="8686800" cy="2983468"/>
          </a:xfrm>
          <a:prstGeom prst="flowChartDocument">
            <a:avLst/>
          </a:prstGeom>
          <a:solidFill>
            <a:schemeClr val="bg1"/>
          </a:solidFill>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lIns="117416" tIns="58707" rIns="117416" bIns="58707" rtlCol="0" anchor="ctr"/>
          <a:lstStyle/>
          <a:p>
            <a:pPr>
              <a:defRPr/>
            </a:pPr>
            <a:endParaRPr lang="en-US" dirty="0">
              <a:solidFill>
                <a:schemeClr val="accent3">
                  <a:lumMod val="50000"/>
                </a:schemeClr>
              </a:solidFill>
              <a:latin typeface="Consolas" pitchFamily="49" charset="0"/>
              <a:cs typeface="Consolas" pitchFamily="49" charset="0"/>
            </a:endParaRPr>
          </a:p>
          <a:p>
            <a:pPr>
              <a:defRPr/>
            </a:pP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anose="020B0609020204030204" pitchFamily="49" charset="0"/>
                <a:cs typeface="Consolas" panose="020B0609020204030204" pitchFamily="49" charset="0"/>
              </a:rPr>
              <a:t>Атрибуты</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интерфейса</a:t>
            </a:r>
            <a:r>
              <a:rPr lang="en-US" dirty="0">
                <a:solidFill>
                  <a:schemeClr val="accent3">
                    <a:lumMod val="50000"/>
                  </a:schemeClr>
                </a:solidFill>
                <a:latin typeface="Consolas" pitchFamily="49" charset="0"/>
                <a:cs typeface="Consolas" pitchFamily="49" charset="0"/>
              </a:rPr>
              <a:t>]</a:t>
            </a:r>
          </a:p>
          <a:p>
            <a:pPr>
              <a:defRPr/>
            </a:pPr>
            <a:r>
              <a:rPr lang="en-US" dirty="0">
                <a:solidFill>
                  <a:schemeClr val="accent3">
                    <a:lumMod val="50000"/>
                  </a:schemeClr>
                </a:solidFill>
                <a:latin typeface="Consolas" pitchFamily="49" charset="0"/>
                <a:cs typeface="Consolas" pitchFamily="49" charset="0"/>
              </a:rPr>
              <a:t>[M</a:t>
            </a:r>
            <a:r>
              <a:rPr lang="ru-RU" dirty="0" err="1">
                <a:solidFill>
                  <a:schemeClr val="accent3">
                    <a:lumMod val="50000"/>
                  </a:schemeClr>
                </a:solidFill>
                <a:latin typeface="Consolas" panose="020B0609020204030204" pitchFamily="49" charset="0"/>
                <a:cs typeface="Consolas" panose="020B0609020204030204" pitchFamily="49" charset="0"/>
              </a:rPr>
              <a:t>одификаторы</a:t>
            </a:r>
            <a:r>
              <a:rPr lang="ru-RU" dirty="0">
                <a:solidFill>
                  <a:schemeClr val="accent3">
                    <a:lumMod val="50000"/>
                  </a:schemeClr>
                </a:solidFill>
                <a:latin typeface="Consolas" panose="020B0609020204030204" pitchFamily="49" charset="0"/>
                <a:cs typeface="Consolas" panose="020B0609020204030204" pitchFamily="49" charset="0"/>
              </a:rPr>
              <a:t> интерфейса</a:t>
            </a:r>
            <a:r>
              <a:rPr lang="en-US" dirty="0">
                <a:solidFill>
                  <a:schemeClr val="accent3">
                    <a:lumMod val="50000"/>
                  </a:schemeClr>
                </a:solidFill>
                <a:latin typeface="Consolas" pitchFamily="49" charset="0"/>
                <a:cs typeface="Consolas" pitchFamily="49" charset="0"/>
              </a:rPr>
              <a:t>] </a:t>
            </a:r>
            <a:r>
              <a:rPr lang="en-US" b="1" dirty="0">
                <a:solidFill>
                  <a:schemeClr val="accent3">
                    <a:lumMod val="50000"/>
                  </a:schemeClr>
                </a:solidFill>
                <a:latin typeface="Consolas" pitchFamily="49" charset="0"/>
                <a:cs typeface="Consolas" pitchFamily="49" charset="0"/>
              </a:rPr>
              <a:t>interface</a:t>
            </a:r>
            <a:r>
              <a:rPr lang="ru-RU" b="1" dirty="0">
                <a:solidFill>
                  <a:schemeClr val="accent3">
                    <a:lumMod val="50000"/>
                  </a:schemeClr>
                </a:solidFill>
                <a:latin typeface="Consolas" pitchFamily="49" charset="0"/>
                <a:cs typeface="Consolas" pitchFamily="49" charset="0"/>
              </a:rPr>
              <a:t> </a:t>
            </a:r>
            <a:r>
              <a:rPr lang="en-US" b="1" dirty="0" err="1">
                <a:solidFill>
                  <a:schemeClr val="accent3">
                    <a:lumMod val="50000"/>
                  </a:schemeClr>
                </a:solidFill>
                <a:latin typeface="Consolas" pitchFamily="49" charset="0"/>
                <a:cs typeface="Consolas" pitchFamily="49" charset="0"/>
              </a:rPr>
              <a:t>IInterfaceName</a:t>
            </a:r>
            <a:r>
              <a:rPr lang="en-US" b="1" dirty="0">
                <a:solidFill>
                  <a:schemeClr val="accent3">
                    <a:lumMod val="50000"/>
                  </a:schemeClr>
                </a:solidFill>
                <a:latin typeface="Consolas" pitchFamily="49" charset="0"/>
                <a:cs typeface="Consolas" pitchFamily="49" charset="0"/>
              </a:rPr>
              <a:t> </a:t>
            </a: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itchFamily="49" charset="0"/>
                <a:cs typeface="Consolas" pitchFamily="49" charset="0"/>
              </a:rPr>
              <a:t>Параметры </a:t>
            </a:r>
          </a:p>
          <a:p>
            <a:pPr>
              <a:defRPr/>
            </a:pPr>
            <a:r>
              <a:rPr lang="ru-RU" dirty="0">
                <a:solidFill>
                  <a:schemeClr val="accent3">
                    <a:lumMod val="50000"/>
                  </a:schemeClr>
                </a:solidFill>
                <a:latin typeface="Consolas" pitchFamily="49" charset="0"/>
                <a:cs typeface="Consolas" pitchFamily="49" charset="0"/>
              </a:rPr>
              <a:t>                                                  обобщенных типов, 						      интерфейсы</a:t>
            </a:r>
            <a:r>
              <a:rPr lang="en-US" dirty="0">
                <a:solidFill>
                  <a:schemeClr val="accent3">
                    <a:lumMod val="50000"/>
                  </a:schemeClr>
                </a:solidFill>
                <a:latin typeface="Consolas" pitchFamily="49" charset="0"/>
                <a:cs typeface="Consolas" pitchFamily="49" charset="0"/>
              </a:rPr>
              <a:t>] </a:t>
            </a:r>
            <a:endParaRPr lang="ru-RU" dirty="0">
              <a:solidFill>
                <a:schemeClr val="accent3">
                  <a:lumMod val="50000"/>
                </a:schemeClr>
              </a:solidFill>
              <a:latin typeface="Consolas" pitchFamily="49" charset="0"/>
              <a:cs typeface="Consolas" pitchFamily="49" charset="0"/>
            </a:endParaRPr>
          </a:p>
          <a:p>
            <a:pPr>
              <a:defRPr/>
            </a:pPr>
            <a:r>
              <a:rPr lang="ru-RU" dirty="0">
                <a:solidFill>
                  <a:schemeClr val="accent3">
                    <a:lumMod val="50000"/>
                  </a:schemeClr>
                </a:solidFill>
                <a:latin typeface="Consolas" pitchFamily="49" charset="0"/>
                <a:cs typeface="Consolas" pitchFamily="49" charset="0"/>
              </a:rPr>
              <a:t>{</a:t>
            </a:r>
          </a:p>
          <a:p>
            <a:pPr lvl="0">
              <a:defRPr/>
            </a:pP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Члены интерфейса </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методы, свойства, индексаторы, события, </a:t>
            </a:r>
          </a:p>
          <a:p>
            <a:pPr>
              <a:defRPr/>
            </a:pPr>
            <a:r>
              <a:rPr lang="ru-RU" dirty="0">
                <a:solidFill>
                  <a:schemeClr val="accent3">
                    <a:lumMod val="50000"/>
                  </a:schemeClr>
                </a:solidFill>
                <a:latin typeface="Consolas" panose="020B0609020204030204" pitchFamily="49" charset="0"/>
                <a:cs typeface="Consolas" panose="020B0609020204030204" pitchFamily="49" charset="0"/>
              </a:rPr>
              <a:t>}</a:t>
            </a:r>
          </a:p>
        </p:txBody>
      </p:sp>
      <p:sp>
        <p:nvSpPr>
          <p:cNvPr id="6" name="Rounded Rectangle 3"/>
          <p:cNvSpPr/>
          <p:nvPr/>
        </p:nvSpPr>
        <p:spPr bwMode="auto">
          <a:xfrm>
            <a:off x="228600" y="5105400"/>
            <a:ext cx="8686800" cy="8382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Интерфейс не содержит код или данные, а просто указывает методы и свойства, которые наследуемый от интерфейса класс должен реализовать</a:t>
            </a:r>
          </a:p>
        </p:txBody>
      </p:sp>
      <p:sp>
        <p:nvSpPr>
          <p:cNvPr id="7" name="Rounded Rectangle 15"/>
          <p:cNvSpPr/>
          <p:nvPr/>
        </p:nvSpPr>
        <p:spPr bwMode="auto">
          <a:xfrm>
            <a:off x="228600" y="4419600"/>
            <a:ext cx="8686800" cy="609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solidFill>
                  <a:schemeClr val="bg1"/>
                </a:solidFill>
                <a:latin typeface="Calibri" panose="020F0502020204030204" pitchFamily="34" charset="0"/>
              </a:rPr>
              <a:t>Интерфейс (interface)</a:t>
            </a:r>
            <a:r>
              <a:rPr lang="ru-RU" dirty="0">
                <a:solidFill>
                  <a:schemeClr val="bg1"/>
                </a:solidFill>
                <a:latin typeface="Calibri" panose="020F0502020204030204" pitchFamily="34" charset="0"/>
              </a:rPr>
              <a:t>  именованный набор абстрактных членов</a:t>
            </a:r>
          </a:p>
        </p:txBody>
      </p:sp>
    </p:spTree>
    <p:extLst>
      <p:ext uri="{BB962C8B-B14F-4D97-AF65-F5344CB8AC3E}">
        <p14:creationId xmlns:p14="http://schemas.microsoft.com/office/powerpoint/2010/main" val="3725858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66701" y="824903"/>
            <a:ext cx="3467099" cy="19812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b="1" dirty="0">
              <a:latin typeface="Consolas" pitchFamily="49" charset="0"/>
              <a:cs typeface="Consolas" pitchFamily="49" charset="0"/>
            </a:endParaRPr>
          </a:p>
          <a:p>
            <a:r>
              <a:rPr lang="ru-RU" dirty="0">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Add();</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Rounded Rectangle 4"/>
          <p:cNvSpPr/>
          <p:nvPr/>
        </p:nvSpPr>
        <p:spPr bwMode="auto">
          <a:xfrm>
            <a:off x="3810000" y="819020"/>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Для определения интерфейса используется ключевое слово interface</a:t>
            </a:r>
          </a:p>
        </p:txBody>
      </p:sp>
      <p:sp>
        <p:nvSpPr>
          <p:cNvPr id="6" name="Rounded Rectangle 5"/>
          <p:cNvSpPr/>
          <p:nvPr/>
        </p:nvSpPr>
        <p:spPr bwMode="auto">
          <a:xfrm>
            <a:off x="3810000" y="1719276"/>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Модификатор доступа членов не указывается, тело метода заменяется точкой с запятой</a:t>
            </a:r>
          </a:p>
        </p:txBody>
      </p:sp>
      <p:sp>
        <p:nvSpPr>
          <p:cNvPr id="7" name="Flowchart: Document 6"/>
          <p:cNvSpPr/>
          <p:nvPr/>
        </p:nvSpPr>
        <p:spPr bwMode="auto">
          <a:xfrm>
            <a:off x="266701" y="2819400"/>
            <a:ext cx="4457699" cy="22098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public</a:t>
            </a:r>
            <a:r>
              <a:rPr lang="en-US" sz="1600" b="1" dirty="0">
                <a:latin typeface="Consolas" pitchFamily="49" charset="0"/>
                <a:cs typeface="Consolas" pitchFamily="49" charset="0"/>
              </a:rPr>
              <a:t> virtual</a:t>
            </a:r>
            <a:r>
              <a:rPr lang="ru-RU" sz="1600" dirty="0">
                <a:latin typeface="Consolas" pitchFamily="49" charset="0"/>
                <a:cs typeface="Consolas" pitchFamily="49" charset="0"/>
              </a:rPr>
              <a:t> </a:t>
            </a:r>
            <a:r>
              <a:rPr lang="ru-RU" sz="1600" dirty="0">
                <a:solidFill>
                  <a:schemeClr val="tx1"/>
                </a:solidFill>
                <a:latin typeface="Consolas" pitchFamily="49" charset="0"/>
                <a:cs typeface="Consolas" pitchFamily="49" charset="0"/>
              </a:rPr>
              <a:t>double Add() {...}</a:t>
            </a: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8" name="Rounded Rectangle 7"/>
          <p:cNvSpPr/>
          <p:nvPr/>
        </p:nvSpPr>
        <p:spPr bwMode="auto">
          <a:xfrm>
            <a:off x="3810000" y="2619532"/>
            <a:ext cx="50673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a:solidFill>
                  <a:schemeClr val="bg1"/>
                </a:solidFill>
                <a:latin typeface="Calibri" panose="020F0502020204030204" pitchFamily="34" charset="0"/>
              </a:rPr>
              <a:t>Имена методов и типы возвращаемого значения в точности совпадают</a:t>
            </a:r>
          </a:p>
        </p:txBody>
      </p:sp>
      <p:sp>
        <p:nvSpPr>
          <p:cNvPr id="9" name="Rounded Rectangle 8"/>
          <p:cNvSpPr/>
          <p:nvPr/>
        </p:nvSpPr>
        <p:spPr bwMode="auto">
          <a:xfrm>
            <a:off x="3810000" y="3527045"/>
            <a:ext cx="5105400" cy="686369"/>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Любые параметры (в том числе модификаторы ключевых слов </a:t>
            </a:r>
            <a:r>
              <a:rPr lang="ru-RU" dirty="0" err="1">
                <a:solidFill>
                  <a:schemeClr val="bg1"/>
                </a:solidFill>
                <a:latin typeface="Calibri" panose="020F0502020204030204" pitchFamily="34" charset="0"/>
              </a:rPr>
              <a:t>ref</a:t>
            </a:r>
            <a:r>
              <a:rPr lang="ru-RU" dirty="0">
                <a:solidFill>
                  <a:schemeClr val="bg1"/>
                </a:solidFill>
                <a:latin typeface="Calibri" panose="020F0502020204030204" pitchFamily="34" charset="0"/>
              </a:rPr>
              <a:t> и </a:t>
            </a:r>
            <a:r>
              <a:rPr lang="ru-RU" dirty="0" err="1">
                <a:solidFill>
                  <a:schemeClr val="bg1"/>
                </a:solidFill>
                <a:latin typeface="Calibri" panose="020F0502020204030204" pitchFamily="34" charset="0"/>
              </a:rPr>
              <a:t>out</a:t>
            </a:r>
            <a:r>
              <a:rPr lang="ru-RU" dirty="0">
                <a:solidFill>
                  <a:schemeClr val="bg1"/>
                </a:solidFill>
                <a:latin typeface="Calibri" panose="020F0502020204030204" pitchFamily="34" charset="0"/>
              </a:rPr>
              <a:t>) в точности совпадают</a:t>
            </a:r>
          </a:p>
        </p:txBody>
      </p:sp>
      <p:sp>
        <p:nvSpPr>
          <p:cNvPr id="10" name="Rounded Rectangle 9"/>
          <p:cNvSpPr/>
          <p:nvPr/>
        </p:nvSpPr>
        <p:spPr bwMode="auto">
          <a:xfrm>
            <a:off x="266701" y="5107495"/>
            <a:ext cx="8648698" cy="990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Класс может быть более доступным, чем его базовый интерфейс</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Интерфейс не может быть более доступным, чем его базовый интерфейс</a:t>
            </a:r>
          </a:p>
        </p:txBody>
      </p:sp>
      <p:sp>
        <p:nvSpPr>
          <p:cNvPr id="15" name="Скругленный прямоугольник 14"/>
          <p:cNvSpPr/>
          <p:nvPr/>
        </p:nvSpPr>
        <p:spPr bwMode="auto">
          <a:xfrm>
            <a:off x="252844" y="4450427"/>
            <a:ext cx="8662555" cy="528823"/>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Реализация метода может быть как виртуальной так и не виртуальной</a:t>
            </a:r>
          </a:p>
        </p:txBody>
      </p:sp>
      <p:sp>
        <p:nvSpPr>
          <p:cNvPr id="3" name="Правая фигурная скобка 2"/>
          <p:cNvSpPr/>
          <p:nvPr/>
        </p:nvSpPr>
        <p:spPr>
          <a:xfrm>
            <a:off x="2971800" y="1510200"/>
            <a:ext cx="609600" cy="1028700"/>
          </a:xfrm>
          <a:prstGeom prst="rightBrace">
            <a:avLst>
              <a:gd name="adj1" fmla="val 29546"/>
              <a:gd name="adj2" fmla="val 50000"/>
            </a:avLst>
          </a:prstGeom>
          <a:ln w="57150">
            <a:solidFill>
              <a:schemeClr val="accent3">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Прямая со стрелкой 16"/>
          <p:cNvCxnSpPr>
            <a:stCxn id="5" idx="1"/>
          </p:cNvCxnSpPr>
          <p:nvPr/>
        </p:nvCxnSpPr>
        <p:spPr>
          <a:xfrm flipH="1">
            <a:off x="1295400" y="1200020"/>
            <a:ext cx="2514600" cy="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28600" y="822813"/>
            <a:ext cx="8686800" cy="34290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r>
              <a:rPr lang="ru-RU" sz="1600" b="1" dirty="0">
                <a:solidFill>
                  <a:schemeClr val="accent3">
                    <a:lumMod val="50000"/>
                  </a:schemeClr>
                </a:solidFill>
                <a:latin typeface="Consolas" pitchFamily="49" charset="0"/>
                <a:cs typeface="Consolas" pitchFamily="49" charset="0"/>
              </a:rPr>
              <a:t>, IComparable</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double Add()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int </a:t>
            </a:r>
            <a:r>
              <a:rPr lang="ru-RU" sz="1600" dirty="0" err="1">
                <a:solidFill>
                  <a:schemeClr val="accent3">
                    <a:lumMod val="50000"/>
                  </a:schemeClr>
                </a:solidFill>
                <a:latin typeface="Consolas" pitchFamily="49" charset="0"/>
                <a:cs typeface="Consolas" pitchFamily="49" charset="0"/>
              </a:rPr>
              <a:t>CompareTo</a:t>
            </a:r>
            <a:r>
              <a:rPr lang="ru-RU" sz="1600" dirty="0">
                <a:solidFill>
                  <a:schemeClr val="accent3">
                    <a:lumMod val="50000"/>
                  </a:schemeClr>
                </a:solidFill>
                <a:latin typeface="Consolas" pitchFamily="49" charset="0"/>
                <a:cs typeface="Consolas" pitchFamily="49" charset="0"/>
              </a:rPr>
              <a:t>(Object </a:t>
            </a:r>
            <a:r>
              <a:rPr lang="ru-RU" sz="1600" dirty="0" err="1">
                <a:solidFill>
                  <a:schemeClr val="accent3">
                    <a:lumMod val="50000"/>
                  </a:schemeClr>
                </a:solidFill>
                <a:latin typeface="Consolas" pitchFamily="49" charset="0"/>
                <a:cs typeface="Consolas" pitchFamily="49" charset="0"/>
              </a:rPr>
              <a:t>obj</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p>
        </p:txBody>
      </p:sp>
      <p:sp>
        <p:nvSpPr>
          <p:cNvPr id="5" name="Rounded Rectangle 4"/>
          <p:cNvSpPr/>
          <p:nvPr/>
        </p:nvSpPr>
        <p:spPr bwMode="auto">
          <a:xfrm>
            <a:off x="228600" y="4488106"/>
            <a:ext cx="86868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Класс может иметь только один базовый класса, однако он может реализовывать несколько интерфейсов</a:t>
            </a:r>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924800" y="4876033"/>
            <a:ext cx="990600" cy="75565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9" name="Flowchart: Document 8"/>
          <p:cNvSpPr/>
          <p:nvPr/>
        </p:nvSpPr>
        <p:spPr bwMode="auto">
          <a:xfrm>
            <a:off x="228600" y="762000"/>
            <a:ext cx="86868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a:latin typeface="Consolas" pitchFamily="49" charset="0"/>
                <a:cs typeface="Consolas" pitchFamily="49" charset="0"/>
              </a:rPr>
              <a:t>class Calculator : ICalculator</a:t>
            </a:r>
          </a:p>
          <a:p>
            <a:pPr defTabSz="457200">
              <a:lnSpc>
                <a:spcPct val="90000"/>
              </a:lnSpc>
              <a:tabLst>
                <a:tab pos="457200" algn="l"/>
              </a:tabLst>
              <a:defRPr/>
            </a:pPr>
            <a:r>
              <a:rPr lang="ru-RU" sz="1600">
                <a:latin typeface="Consolas" pitchFamily="49" charset="0"/>
                <a:cs typeface="Consolas" pitchFamily="49" charset="0"/>
              </a:rPr>
              <a:t>{</a:t>
            </a:r>
          </a:p>
          <a:p>
            <a:pPr defTabSz="457200">
              <a:lnSpc>
                <a:spcPct val="90000"/>
              </a:lnSpc>
              <a:tabLst>
                <a:tab pos="457200" algn="l"/>
              </a:tabLst>
              <a:defRPr/>
            </a:pPr>
            <a:r>
              <a:rPr lang="ru-RU" sz="1600">
                <a:latin typeface="Consolas" pitchFamily="49" charset="0"/>
                <a:cs typeface="Consolas" pitchFamily="49" charset="0"/>
              </a:rPr>
              <a:t>    ...</a:t>
            </a:r>
          </a:p>
          <a:p>
            <a:pPr defTabSz="457200">
              <a:lnSpc>
                <a:spcPct val="90000"/>
              </a:lnSpc>
              <a:tabLst>
                <a:tab pos="457200" algn="l"/>
              </a:tabLst>
              <a:defRPr/>
            </a:pPr>
            <a:r>
              <a:rPr lang="ru-RU" sz="1600">
                <a:latin typeface="Consolas" pitchFamily="49" charset="0"/>
                <a:cs typeface="Consolas" pitchFamily="49" charset="0"/>
              </a:rPr>
              <a:t>}</a:t>
            </a:r>
          </a:p>
        </p:txBody>
      </p:sp>
      <p:sp>
        <p:nvSpPr>
          <p:cNvPr id="10" name="Flowchart: Document 9"/>
          <p:cNvSpPr/>
          <p:nvPr/>
        </p:nvSpPr>
        <p:spPr bwMode="auto">
          <a:xfrm>
            <a:off x="3174558" y="1196169"/>
            <a:ext cx="5740842" cy="1185081"/>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a:t>
            </a:r>
          </a:p>
        </p:txBody>
      </p:sp>
      <p:sp>
        <p:nvSpPr>
          <p:cNvPr id="11" name="Rounded Rectangle 10"/>
          <p:cNvSpPr/>
          <p:nvPr/>
        </p:nvSpPr>
        <p:spPr bwMode="auto">
          <a:xfrm>
            <a:off x="228600" y="2169090"/>
            <a:ext cx="8686800" cy="99321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Как можно ссылаться на объект с помощью ссылочной переменной класса, находящегося выше в иерархии наследования, так можно ссылаться на объект с помощью переменной интерфейса, который реализует  этот класс</a:t>
            </a:r>
          </a:p>
        </p:txBody>
      </p:sp>
      <p:sp>
        <p:nvSpPr>
          <p:cNvPr id="12" name="Rounded Rectangle 11"/>
          <p:cNvSpPr/>
          <p:nvPr/>
        </p:nvSpPr>
        <p:spPr bwMode="auto">
          <a:xfrm>
            <a:off x="216228" y="3297021"/>
            <a:ext cx="8704391" cy="955231"/>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Нельзя присвоить объект </a:t>
            </a:r>
            <a:r>
              <a:rPr lang="ru-RU" dirty="0" err="1">
                <a:solidFill>
                  <a:schemeClr val="bg1"/>
                </a:solidFill>
                <a:latin typeface="Calibri" panose="020F0502020204030204" pitchFamily="34" charset="0"/>
              </a:rPr>
              <a:t>ICalculator</a:t>
            </a:r>
            <a:r>
              <a:rPr lang="ru-RU" dirty="0">
                <a:solidFill>
                  <a:schemeClr val="bg1"/>
                </a:solidFill>
                <a:latin typeface="Calibri" panose="020F0502020204030204" pitchFamily="34" charset="0"/>
              </a:rPr>
              <a:t> переменной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без приведения, предварительно не проверив, является ли он ссылкой на объект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а не на какой-нибудь другой класс, также реализующий интерфейс </a:t>
            </a:r>
            <a:r>
              <a:rPr lang="ru-RU" dirty="0" err="1">
                <a:solidFill>
                  <a:schemeClr val="bg1"/>
                </a:solidFill>
                <a:latin typeface="Calibri" panose="020F0502020204030204" pitchFamily="34" charset="0"/>
              </a:rPr>
              <a:t>ICalculator</a:t>
            </a:r>
            <a:endParaRPr lang="ru-RU" dirty="0">
              <a:solidFill>
                <a:schemeClr val="bg1"/>
              </a:solidFill>
              <a:latin typeface="Calibri" panose="020F0502020204030204" pitchFamily="34" charset="0"/>
            </a:endParaRPr>
          </a:p>
        </p:txBody>
      </p:sp>
      <p:sp>
        <p:nvSpPr>
          <p:cNvPr id="13" name="Flowchart: Document 12"/>
          <p:cNvSpPr/>
          <p:nvPr/>
        </p:nvSpPr>
        <p:spPr bwMode="auto">
          <a:xfrm>
            <a:off x="228600" y="4386973"/>
            <a:ext cx="8686800" cy="10287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en-US" sz="1600" dirty="0">
                <a:latin typeface="Consolas" pitchFamily="49" charset="0"/>
                <a:cs typeface="Consolas" pitchFamily="49" charset="0"/>
              </a:rPr>
              <a:t>Again</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pPr defTabSz="457200">
              <a:lnSpc>
                <a:spcPct val="90000"/>
              </a:lnSpc>
              <a:tabLst>
                <a:tab pos="457200" algn="l"/>
              </a:tabLst>
              <a:defRPr/>
            </a:pPr>
            <a:r>
              <a:rPr lang="ru-RU" sz="1600" dirty="0" err="1">
                <a:latin typeface="Consolas" pitchFamily="49" charset="0"/>
                <a:cs typeface="Consolas" pitchFamily="49" charset="0"/>
              </a:rPr>
              <a:t>bool</a:t>
            </a:r>
            <a:r>
              <a:rPr lang="ru-RU" sz="1600" dirty="0">
                <a:latin typeface="Consolas" pitchFamily="49" charset="0"/>
                <a:cs typeface="Consolas" pitchFamily="49" charset="0"/>
              </a:rPr>
              <a:t> </a:t>
            </a:r>
            <a:r>
              <a:rPr lang="ru-RU" sz="1600" dirty="0" err="1">
                <a:latin typeface="Consolas" pitchFamily="49" charset="0"/>
                <a:cs typeface="Consolas" pitchFamily="49" charset="0"/>
              </a:rPr>
              <a:t>isCalc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сalс</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p:txBody>
      </p:sp>
      <p:sp>
        <p:nvSpPr>
          <p:cNvPr id="14" name="Flowchart: Document 13"/>
          <p:cNvSpPr/>
          <p:nvPr/>
        </p:nvSpPr>
        <p:spPr bwMode="auto">
          <a:xfrm>
            <a:off x="239982" y="5257800"/>
            <a:ext cx="8675418" cy="8893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4" name="Flowchart: Document 3"/>
          <p:cNvSpPr/>
          <p:nvPr/>
        </p:nvSpPr>
        <p:spPr bwMode="auto">
          <a:xfrm>
            <a:off x="152400" y="2167719"/>
            <a:ext cx="8763000" cy="1600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int PerformAnalysis(ICalculator calculator)</a:t>
            </a:r>
          </a:p>
          <a:p>
            <a:r>
              <a:rPr lang="ru-RU" sz="1600">
                <a:latin typeface="Consolas" pitchFamily="49" charset="0"/>
                <a:cs typeface="Consolas" pitchFamily="49" charset="0"/>
              </a:rPr>
              <a:t>{</a:t>
            </a:r>
          </a:p>
          <a:p>
            <a:r>
              <a:rPr lang="ru-RU" sz="1600">
                <a:latin typeface="Consolas" pitchFamily="49" charset="0"/>
                <a:cs typeface="Consolas" pitchFamily="49" charset="0"/>
              </a:rPr>
              <a:t>    ...</a:t>
            </a:r>
          </a:p>
          <a:p>
            <a:r>
              <a:rPr lang="ru-RU" sz="1600">
                <a:latin typeface="Consolas" pitchFamily="49" charset="0"/>
                <a:cs typeface="Consolas" pitchFamily="49" charset="0"/>
              </a:rPr>
              <a:t>}</a:t>
            </a:r>
          </a:p>
        </p:txBody>
      </p:sp>
      <p:sp>
        <p:nvSpPr>
          <p:cNvPr id="5" name="Rounded Rectangle 4"/>
          <p:cNvSpPr/>
          <p:nvPr/>
        </p:nvSpPr>
        <p:spPr bwMode="auto">
          <a:xfrm>
            <a:off x="152400" y="762000"/>
            <a:ext cx="8763000" cy="12192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Техника ссылок на объект через интерфейс полезна, поскольку позволяет определить методы, которые могут принимать различные типы в качестве параметров, при условии, что типы реализуют указанный интерфейс</a:t>
            </a:r>
          </a:p>
        </p:txBody>
      </p:sp>
      <p:sp>
        <p:nvSpPr>
          <p:cNvPr id="6" name="Rounded Rectangle 5"/>
          <p:cNvSpPr/>
          <p:nvPr/>
        </p:nvSpPr>
        <p:spPr bwMode="auto">
          <a:xfrm>
            <a:off x="156446" y="3962400"/>
            <a:ext cx="8758954"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При ссылке на объект через интерфейс, можно вызвать только методы, которые видны через интерфейс</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686800" cy="1981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interface ICalculator</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Multiply();</a:t>
            </a:r>
          </a:p>
          <a:p>
            <a:r>
              <a:rPr lang="ru-RU" sz="1600" dirty="0">
                <a:solidFill>
                  <a:schemeClr val="accent3">
                    <a:lumMod val="50000"/>
                  </a:schemeClr>
                </a:solidFill>
                <a:latin typeface="Consolas" pitchFamily="49" charset="0"/>
                <a:cs typeface="Consolas" pitchFamily="49" charset="0"/>
              </a:rPr>
              <a:t>    double Divide();</a:t>
            </a:r>
          </a:p>
          <a:p>
            <a:r>
              <a:rPr lang="ru-RU" sz="1600" dirty="0">
                <a:solidFill>
                  <a:schemeClr val="accent3">
                    <a:lumMod val="50000"/>
                  </a:schemeClr>
                </a:solidFill>
                <a:latin typeface="Consolas" pitchFamily="49" charset="0"/>
                <a:cs typeface="Consolas" pitchFamily="49" charset="0"/>
              </a:rPr>
              <a:t>}</a:t>
            </a:r>
          </a:p>
        </p:txBody>
      </p:sp>
      <p:sp>
        <p:nvSpPr>
          <p:cNvPr id="6" name="Flowchart: Document 5"/>
          <p:cNvSpPr/>
          <p:nvPr/>
        </p:nvSpPr>
        <p:spPr bwMode="auto">
          <a:xfrm>
            <a:off x="227556" y="3246851"/>
            <a:ext cx="8687844" cy="1828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8" name="Rounded Rectangle 7"/>
          <p:cNvSpPr/>
          <p:nvPr/>
        </p:nvSpPr>
        <p:spPr bwMode="auto">
          <a:xfrm>
            <a:off x="228600" y="578825"/>
            <a:ext cx="8686800"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Неявная реализация интерфейса</a:t>
            </a:r>
          </a:p>
        </p:txBody>
      </p:sp>
      <p:sp>
        <p:nvSpPr>
          <p:cNvPr id="9" name="Rounded Rectangle 8"/>
          <p:cNvSpPr/>
          <p:nvPr/>
        </p:nvSpPr>
        <p:spPr bwMode="auto">
          <a:xfrm>
            <a:off x="227556" y="5509626"/>
            <a:ext cx="8687844" cy="66257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Методы каких интерфейсов ICalculator или ITaxCalculator реализуют методы Add и Subtract</a:t>
            </a:r>
          </a:p>
        </p:txBody>
      </p:sp>
      <p:pic>
        <p:nvPicPr>
          <p:cNvPr id="10"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395635" y="4990896"/>
            <a:ext cx="498888" cy="594930"/>
          </a:xfrm>
          <a:prstGeom prst="rect">
            <a:avLst/>
          </a:prstGeom>
          <a:noFill/>
          <a:ln w="9525">
            <a:noFill/>
            <a:miter lim="800000"/>
            <a:headEnd/>
            <a:tailEnd/>
          </a:ln>
        </p:spPr>
      </p:pic>
      <p:sp>
        <p:nvSpPr>
          <p:cNvPr id="11" name="Flowchart: Document 4"/>
          <p:cNvSpPr/>
          <p:nvPr/>
        </p:nvSpPr>
        <p:spPr bwMode="auto">
          <a:xfrm>
            <a:off x="4495800" y="1195975"/>
            <a:ext cx="4419600" cy="2209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class</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a:t>
            </a:r>
          </a:p>
        </p:txBody>
      </p:sp>
      <p:sp>
        <p:nvSpPr>
          <p:cNvPr id="12" name="Flowchart: Document 6"/>
          <p:cNvSpPr/>
          <p:nvPr/>
        </p:nvSpPr>
        <p:spPr bwMode="auto">
          <a:xfrm>
            <a:off x="3338186" y="3177175"/>
            <a:ext cx="5577214"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b="1" dirty="0" err="1">
                <a:latin typeface="Consolas" pitchFamily="49" charset="0"/>
                <a:cs typeface="Consolas" pitchFamily="49" charset="0"/>
              </a:rPr>
              <a:t>IСalculator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ITaxCalculator</a:t>
            </a:r>
            <a:r>
              <a:rPr lang="ru-RU" sz="1600" b="1"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public</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double</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Add</a:t>
            </a:r>
            <a:r>
              <a:rPr lang="ru-RU" sz="1600" dirty="0">
                <a:solidFill>
                  <a:schemeClr val="tx1"/>
                </a:solidFill>
                <a:latin typeface="Consolas" pitchFamily="49" charset="0"/>
                <a:cs typeface="Consolas" pitchFamily="49" charset="0"/>
              </a:rPr>
              <a:t>()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sp>
        <p:nvSpPr>
          <p:cNvPr id="221" name="Shape 221"/>
          <p:cNvSpPr/>
          <p:nvPr/>
        </p:nvSpPr>
        <p:spPr>
          <a:xfrm>
            <a:off x="3260913" y="1055409"/>
            <a:ext cx="2857500" cy="1739737"/>
          </a:xfrm>
          <a:prstGeom prst="roundRect">
            <a:avLst>
              <a:gd name="adj" fmla="val 16667"/>
            </a:avLst>
          </a:prstGeom>
          <a:solidFill>
            <a:schemeClr val="accent2">
              <a:lumMod val="20000"/>
              <a:lumOff val="8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dirty="0">
              <a:latin typeface="Calibri" panose="020F0502020204030204" pitchFamily="34" charset="0"/>
            </a:endParaRPr>
          </a:p>
        </p:txBody>
      </p:sp>
      <p:sp>
        <p:nvSpPr>
          <p:cNvPr id="222" name="Shape 222"/>
          <p:cNvSpPr/>
          <p:nvPr/>
        </p:nvSpPr>
        <p:spPr>
          <a:xfrm>
            <a:off x="3659514" y="1144914"/>
            <a:ext cx="2053572" cy="64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dirty="0">
                <a:latin typeface="Consolas" panose="020B0609020204030204" pitchFamily="49" charset="0"/>
                <a:cs typeface="Consolas" panose="020B0609020204030204" pitchFamily="49" charset="0"/>
              </a:rPr>
              <a:t>Свойство</a:t>
            </a:r>
          </a:p>
          <a:p>
            <a:pPr lvl="0" algn="ctr"/>
            <a:endParaRPr dirty="0">
              <a:latin typeface="Calibri" panose="020F0502020204030204" pitchFamily="34" charset="0"/>
            </a:endParaRPr>
          </a:p>
        </p:txBody>
      </p:sp>
      <p:sp>
        <p:nvSpPr>
          <p:cNvPr id="224" name="Shape 224"/>
          <p:cNvSpPr/>
          <p:nvPr/>
        </p:nvSpPr>
        <p:spPr>
          <a:xfrm>
            <a:off x="3733800" y="15863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en-US" dirty="0">
                <a:solidFill>
                  <a:schemeClr val="bg1"/>
                </a:solidFill>
                <a:latin typeface="Consolas" panose="020B0609020204030204" pitchFamily="49" charset="0"/>
                <a:cs typeface="Consolas" panose="020B0609020204030204" pitchFamily="49" charset="0"/>
              </a:rPr>
              <a:t>get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27" name="Shape 227"/>
          <p:cNvSpPr/>
          <p:nvPr/>
        </p:nvSpPr>
        <p:spPr>
          <a:xfrm>
            <a:off x="3733800" y="21336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algn="ctr">
              <a:defRPr>
                <a:solidFill>
                  <a:srgbClr val="FFFFFF"/>
                </a:solidFill>
              </a:defRPr>
            </a:pPr>
            <a:r>
              <a:rPr lang="en-US" dirty="0">
                <a:solidFill>
                  <a:schemeClr val="bg1"/>
                </a:solidFill>
                <a:latin typeface="Consolas" panose="020B0609020204030204" pitchFamily="49" charset="0"/>
                <a:cs typeface="Consolas" panose="020B0609020204030204" pitchFamily="49" charset="0"/>
              </a:rPr>
              <a:t>set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30" name="Shape 230"/>
          <p:cNvSpPr/>
          <p:nvPr/>
        </p:nvSpPr>
        <p:spPr>
          <a:xfrm>
            <a:off x="212913" y="1087077"/>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a:solidFill>
                  <a:schemeClr val="bg1"/>
                </a:solidFill>
                <a:latin typeface="Calibri" panose="020F0502020204030204" pitchFamily="34" charset="0"/>
              </a:rPr>
              <a:t>Поле-подобный синтаксис </a:t>
            </a:r>
          </a:p>
        </p:txBody>
      </p:sp>
      <p:sp>
        <p:nvSpPr>
          <p:cNvPr id="236" name="Shape 236"/>
          <p:cNvSpPr/>
          <p:nvPr/>
        </p:nvSpPr>
        <p:spPr>
          <a:xfrm>
            <a:off x="212913" y="3937252"/>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37" name="Shape 237"/>
          <p:cNvSpPr/>
          <p:nvPr/>
        </p:nvSpPr>
        <p:spPr>
          <a:xfrm>
            <a:off x="559033" y="4154604"/>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контролируемый доступ к полями</a:t>
            </a:r>
          </a:p>
        </p:txBody>
      </p:sp>
      <p:sp>
        <p:nvSpPr>
          <p:cNvPr id="239" name="Shape 239"/>
          <p:cNvSpPr/>
          <p:nvPr/>
        </p:nvSpPr>
        <p:spPr>
          <a:xfrm>
            <a:off x="186876" y="4709784"/>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0" name="Shape 240"/>
          <p:cNvSpPr/>
          <p:nvPr/>
        </p:nvSpPr>
        <p:spPr>
          <a:xfrm>
            <a:off x="559033" y="4914184"/>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проверку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данных</a:t>
            </a:r>
            <a:endParaRPr dirty="0">
              <a:solidFill>
                <a:schemeClr val="bg1"/>
              </a:solidFill>
              <a:latin typeface="Calibri" panose="020F0502020204030204" pitchFamily="34" charset="0"/>
            </a:endParaRPr>
          </a:p>
        </p:txBody>
      </p:sp>
      <p:sp>
        <p:nvSpPr>
          <p:cNvPr id="242" name="Shape 242"/>
          <p:cNvSpPr/>
          <p:nvPr/>
        </p:nvSpPr>
        <p:spPr>
          <a:xfrm>
            <a:off x="212913" y="3048001"/>
            <a:ext cx="8728524" cy="736851"/>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243" name="Shape 243"/>
          <p:cNvSpPr/>
          <p:nvPr/>
        </p:nvSpPr>
        <p:spPr>
          <a:xfrm>
            <a:off x="551593" y="3266389"/>
            <a:ext cx="496968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lgn="l">
              <a:defRPr>
                <a:solidFill>
                  <a:srgbClr val="000000"/>
                </a:solidFill>
              </a:defRPr>
            </a:pPr>
            <a:r>
              <a:rPr dirty="0">
                <a:solidFill>
                  <a:srgbClr val="FFFFFF"/>
                </a:solidFill>
                <a:latin typeface="Calibri" panose="020F0502020204030204" pitchFamily="34" charset="0"/>
              </a:rPr>
              <a:t>Свойства позволяют осуществлять </a:t>
            </a:r>
          </a:p>
        </p:txBody>
      </p:sp>
      <p:sp>
        <p:nvSpPr>
          <p:cNvPr id="245" name="Shape 245"/>
          <p:cNvSpPr/>
          <p:nvPr/>
        </p:nvSpPr>
        <p:spPr>
          <a:xfrm>
            <a:off x="183156" y="5454418"/>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6" name="Shape 246"/>
          <p:cNvSpPr/>
          <p:nvPr/>
        </p:nvSpPr>
        <p:spPr>
          <a:xfrm>
            <a:off x="559033" y="5645203"/>
            <a:ext cx="4962246"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контроль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чтения</a:t>
            </a:r>
            <a:r>
              <a:rPr dirty="0">
                <a:solidFill>
                  <a:schemeClr val="bg1"/>
                </a:solidFill>
                <a:latin typeface="Calibri" panose="020F0502020204030204" pitchFamily="34" charset="0"/>
              </a:rPr>
              <a:t>/</a:t>
            </a:r>
            <a:r>
              <a:rPr dirty="0" err="1">
                <a:solidFill>
                  <a:schemeClr val="bg1"/>
                </a:solidFill>
                <a:latin typeface="Calibri" panose="020F0502020204030204" pitchFamily="34" charset="0"/>
              </a:rPr>
              <a:t>записи</a:t>
            </a:r>
            <a:endParaRPr dirty="0">
              <a:solidFill>
                <a:schemeClr val="bg1"/>
              </a:solidFill>
              <a:latin typeface="Calibri" panose="020F0502020204030204" pitchFamily="34" charset="0"/>
            </a:endParaRPr>
          </a:p>
        </p:txBody>
      </p:sp>
      <p:sp>
        <p:nvSpPr>
          <p:cNvPr id="34" name="Shape 230"/>
          <p:cNvSpPr/>
          <p:nvPr/>
        </p:nvSpPr>
        <p:spPr>
          <a:xfrm>
            <a:off x="6705600" y="1066800"/>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err="1">
                <a:solidFill>
                  <a:schemeClr val="bg1"/>
                </a:solidFill>
                <a:latin typeface="Calibri" panose="020F0502020204030204" pitchFamily="34" charset="0"/>
              </a:rPr>
              <a:t>Методо</a:t>
            </a:r>
            <a:r>
              <a:rPr lang="ru-RU" dirty="0">
                <a:solidFill>
                  <a:schemeClr val="bg1"/>
                </a:solidFill>
                <a:latin typeface="Calibri" panose="020F0502020204030204" pitchFamily="34" charset="0"/>
              </a:rPr>
              <a:t>-подобное поведение</a:t>
            </a:r>
          </a:p>
        </p:txBody>
      </p:sp>
      <p:cxnSp>
        <p:nvCxnSpPr>
          <p:cNvPr id="5" name="Прямая со стрелкой 4"/>
          <p:cNvCxnSpPr>
            <a:stCxn id="230" idx="3"/>
          </p:cNvCxnSpPr>
          <p:nvPr/>
        </p:nvCxnSpPr>
        <p:spPr>
          <a:xfrm>
            <a:off x="2422713" y="1468078"/>
            <a:ext cx="1234887"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7" name="Прямая со стрелкой 36"/>
          <p:cNvCxnSpPr>
            <a:stCxn id="34" idx="1"/>
          </p:cNvCxnSpPr>
          <p:nvPr/>
        </p:nvCxnSpPr>
        <p:spPr>
          <a:xfrm flipH="1">
            <a:off x="5867400" y="1447801"/>
            <a:ext cx="838200" cy="4774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5628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Явная и неявная реализация интерфейса</a:t>
            </a:r>
          </a:p>
        </p:txBody>
      </p:sp>
      <p:sp>
        <p:nvSpPr>
          <p:cNvPr id="4" name="Flowchart: Document 3"/>
          <p:cNvSpPr/>
          <p:nvPr/>
        </p:nvSpPr>
        <p:spPr bwMode="auto">
          <a:xfrm>
            <a:off x="228600" y="762000"/>
            <a:ext cx="8763000" cy="5562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 ()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 ()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 ()  {.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pPr algn="just" defTabSz="457200">
              <a:lnSpc>
                <a:spcPct val="90000"/>
              </a:lnSpc>
              <a:tabLst>
                <a:tab pos="457200" algn="l"/>
              </a:tabLst>
            </a:pPr>
            <a:endParaRPr lang="ru-RU" sz="1600" dirty="0">
              <a:latin typeface="Consolas" pitchFamily="49" charset="0"/>
              <a:cs typeface="Consolas" pitchFamily="49" charset="0"/>
            </a:endParaRPr>
          </a:p>
        </p:txBody>
      </p:sp>
      <p:sp>
        <p:nvSpPr>
          <p:cNvPr id="6" name="Explosion 1 5"/>
          <p:cNvSpPr/>
          <p:nvPr/>
        </p:nvSpPr>
        <p:spPr bwMode="auto">
          <a:xfrm>
            <a:off x="7391400" y="4343400"/>
            <a:ext cx="1371600" cy="14478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712958" cy="4419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ITaxCalculator</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ICalculator.Add</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ICalculator.Subtract</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ICalculator.Multiply</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ICalculator.Divide</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ITaxCalculator.Add</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ITaxCalculator.Subtract</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
        <p:nvSpPr>
          <p:cNvPr id="7" name="Rounded Rectangle 6"/>
          <p:cNvSpPr/>
          <p:nvPr/>
        </p:nvSpPr>
        <p:spPr bwMode="auto">
          <a:xfrm>
            <a:off x="228600" y="578825"/>
            <a:ext cx="8712958"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Явная реализация интерфейса</a:t>
            </a:r>
          </a:p>
        </p:txBody>
      </p:sp>
      <p:sp>
        <p:nvSpPr>
          <p:cNvPr id="8" name="Rounded Rectangle 7"/>
          <p:cNvSpPr/>
          <p:nvPr/>
        </p:nvSpPr>
        <p:spPr bwMode="auto">
          <a:xfrm>
            <a:off x="228600" y="5140890"/>
            <a:ext cx="871295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Нельзя указать модификатор доступа методам, являющимся частью явной реализации интерфейса</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При явной реализации метода интерфейса нельзя объявить его как виртуальный</a:t>
            </a:r>
          </a:p>
        </p:txBody>
      </p:sp>
      <p:sp>
        <p:nvSpPr>
          <p:cNvPr id="9" name="Flowchart: Document 8"/>
          <p:cNvSpPr/>
          <p:nvPr/>
        </p:nvSpPr>
        <p:spPr bwMode="auto">
          <a:xfrm>
            <a:off x="4876800" y="1524000"/>
            <a:ext cx="3962400" cy="106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a:t>
            </a:r>
            <a:r>
              <a:rPr lang="ru-RU" sz="1600" dirty="0">
                <a:solidFill>
                  <a:schemeClr val="accent3">
                    <a:lumMod val="50000"/>
                  </a:schemeClr>
                </a:solidFill>
                <a:latin typeface="Consolas" pitchFamily="49" charset="0"/>
                <a:cs typeface="Consolas" pitchFamily="49" charset="0"/>
              </a:rPr>
              <a:t>= new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double result = </a:t>
            </a:r>
            <a:r>
              <a:rPr lang="ru-RU" sz="1600" dirty="0" err="1">
                <a:solidFill>
                  <a:schemeClr val="accent3">
                    <a:lumMod val="50000"/>
                  </a:schemeClr>
                </a:solidFill>
                <a:latin typeface="Consolas" pitchFamily="49" charset="0"/>
                <a:cs typeface="Consolas" pitchFamily="49" charset="0"/>
              </a:rPr>
              <a:t>calc.Add</a:t>
            </a:r>
            <a:r>
              <a:rPr lang="ru-RU" sz="1600" dirty="0">
                <a:solidFill>
                  <a:schemeClr val="accent3">
                    <a:lumMod val="50000"/>
                  </a:schemeClr>
                </a:solidFill>
                <a:latin typeface="Consolas" pitchFamily="49" charset="0"/>
                <a:cs typeface="Consolas" pitchFamily="49" charset="0"/>
              </a:rPr>
              <a:t>();</a:t>
            </a:r>
          </a:p>
        </p:txBody>
      </p:sp>
      <p:sp>
        <p:nvSpPr>
          <p:cNvPr id="14" name="Flowchart: Document 10"/>
          <p:cNvSpPr/>
          <p:nvPr/>
        </p:nvSpPr>
        <p:spPr bwMode="auto">
          <a:xfrm>
            <a:off x="4838701" y="2819400"/>
            <a:ext cx="4038600" cy="2057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solidFill>
                  <a:schemeClr val="accent3">
                    <a:lumMod val="50000"/>
                  </a:schemeClr>
                </a:solidFill>
                <a:latin typeface="Consolas" pitchFamily="49" charset="0"/>
                <a:cs typeface="Consolas" pitchFamily="49" charset="0"/>
              </a:rPr>
              <a:t>Calculator calc= new Calculator();</a:t>
            </a:r>
          </a:p>
          <a:p>
            <a:r>
              <a:rPr lang="ru-RU" sz="1600">
                <a:solidFill>
                  <a:schemeClr val="accent3">
                    <a:lumMod val="50000"/>
                  </a:schemeClr>
                </a:solidFill>
                <a:latin typeface="Consolas" pitchFamily="49" charset="0"/>
                <a:cs typeface="Consolas" pitchFamily="49" charset="0"/>
              </a:rPr>
              <a:t>...</a:t>
            </a:r>
          </a:p>
          <a:p>
            <a:r>
              <a:rPr lang="ru-RU" sz="1600">
                <a:solidFill>
                  <a:schemeClr val="accent3">
                    <a:lumMod val="50000"/>
                  </a:schemeClr>
                </a:solidFill>
                <a:latin typeface="Consolas" pitchFamily="49" charset="0"/>
                <a:cs typeface="Consolas" pitchFamily="49" charset="0"/>
              </a:rPr>
              <a:t>ICalculator calculator = calc;</a:t>
            </a:r>
          </a:p>
          <a:p>
            <a:r>
              <a:rPr lang="ru-RU" sz="1600">
                <a:solidFill>
                  <a:schemeClr val="accent3">
                    <a:lumMod val="50000"/>
                  </a:schemeClr>
                </a:solidFill>
                <a:latin typeface="Consolas" pitchFamily="49" charset="0"/>
                <a:cs typeface="Consolas" pitchFamily="49" charset="0"/>
              </a:rPr>
              <a:t>double result = calculator.Add();</a:t>
            </a:r>
          </a:p>
          <a:p>
            <a:r>
              <a:rPr lang="ru-RU" sz="1600">
                <a:solidFill>
                  <a:schemeClr val="accent3">
                    <a:lumMod val="50000"/>
                  </a:schemeClr>
                </a:solidFill>
                <a:latin typeface="Consolas" pitchFamily="49" charset="0"/>
                <a:cs typeface="Consolas" pitchFamily="49" charset="0"/>
              </a:rPr>
              <a:t>ITaxCalculator taxCalc = calc;</a:t>
            </a:r>
          </a:p>
          <a:p>
            <a:r>
              <a:rPr lang="ru-RU" sz="1600">
                <a:solidFill>
                  <a:schemeClr val="accent3">
                    <a:lumMod val="50000"/>
                  </a:schemeClr>
                </a:solidFill>
                <a:latin typeface="Consolas" pitchFamily="49" charset="0"/>
                <a:cs typeface="Consolas" pitchFamily="49" charset="0"/>
              </a:rPr>
              <a:t>double tax = taxCalc.Add();</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109688" y="1877973"/>
            <a:ext cx="498888" cy="59493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57188" y="775154"/>
            <a:ext cx="5638800" cy="356824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 IComparable</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private int x;</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x)</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x;</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public int </a:t>
            </a:r>
            <a:r>
              <a:rPr lang="en-US" sz="1400" b="1" dirty="0" err="1">
                <a:latin typeface="Consolas" pitchFamily="49" charset="0"/>
                <a:cs typeface="Consolas" pitchFamily="49" charset="0"/>
              </a:rPr>
              <a:t>CompareTo</a:t>
            </a:r>
            <a:r>
              <a:rPr lang="en-US" sz="1400" dirty="0">
                <a:latin typeface="Consolas" pitchFamily="49" charset="0"/>
                <a:cs typeface="Consolas" pitchFamily="49" charset="0"/>
              </a:rPr>
              <a:t>(object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).x;</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endParaRPr lang="fr-FR" sz="1400" dirty="0">
              <a:latin typeface="Consolas" pitchFamily="49" charset="0"/>
              <a:cs typeface="Consolas" pitchFamily="49" charset="0"/>
            </a:endParaRPr>
          </a:p>
        </p:txBody>
      </p:sp>
      <p:sp>
        <p:nvSpPr>
          <p:cNvPr id="7" name="Блок-схема: документ 6"/>
          <p:cNvSpPr/>
          <p:nvPr/>
        </p:nvSpPr>
        <p:spPr bwMode="auto">
          <a:xfrm>
            <a:off x="381000" y="3656180"/>
            <a:ext cx="4363872" cy="1440415"/>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(s);//boxing</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(o);//InvalidCastException</a:t>
            </a:r>
            <a:endParaRPr lang="ru-RU" sz="1400" dirty="0" err="1">
              <a:latin typeface="Consolas" pitchFamily="49" charset="0"/>
              <a:cs typeface="Consolas" pitchFamily="49" charset="0"/>
            </a:endParaRPr>
          </a:p>
        </p:txBody>
      </p:sp>
      <p:sp>
        <p:nvSpPr>
          <p:cNvPr id="9" name="Flowchart: Document 3"/>
          <p:cNvSpPr/>
          <p:nvPr/>
        </p:nvSpPr>
        <p:spPr bwMode="auto">
          <a:xfrm>
            <a:off x="4647156" y="748846"/>
            <a:ext cx="4326340" cy="4668739"/>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400" dirty="0">
                <a:latin typeface="Consolas" pitchFamily="49" charset="0"/>
                <a:cs typeface="Consolas" pitchFamily="49" charset="0"/>
              </a:rPr>
              <a:t>struct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 IComparable</a:t>
            </a:r>
          </a:p>
          <a:p>
            <a:r>
              <a:rPr lang="ru-RU" sz="1400" dirty="0">
                <a:latin typeface="Consolas" pitchFamily="49" charset="0"/>
                <a:cs typeface="Consolas" pitchFamily="49" charset="0"/>
              </a:rPr>
              <a:t>{</a:t>
            </a:r>
          </a:p>
          <a:p>
            <a:r>
              <a:rPr lang="ru-RU" sz="1400" dirty="0">
                <a:latin typeface="Consolas" pitchFamily="49" charset="0"/>
                <a:cs typeface="Consolas" pitchFamily="49" charset="0"/>
              </a:rPr>
              <a:t> </a:t>
            </a:r>
            <a:r>
              <a:rPr lang="arn-CL" sz="1400" dirty="0">
                <a:latin typeface="Consolas" pitchFamily="49" charset="0"/>
                <a:cs typeface="Consolas" pitchFamily="49" charset="0"/>
              </a:rPr>
              <a:t>   private int x;</a:t>
            </a:r>
          </a:p>
          <a:p>
            <a:r>
              <a:rPr lang="arn-CL"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this.x =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public int </a:t>
            </a:r>
            <a:r>
              <a:rPr lang="arn-CL" sz="1400" b="1" dirty="0">
                <a:latin typeface="Consolas" pitchFamily="49" charset="0"/>
                <a:cs typeface="Consolas" pitchFamily="49" charset="0"/>
              </a:rPr>
              <a:t>CompareTo</a:t>
            </a:r>
            <a:r>
              <a:rPr lang="arn-CL" sz="1400" dirty="0">
                <a:latin typeface="Consolas" pitchFamily="49" charset="0"/>
                <a:cs typeface="Consolas" pitchFamily="49" charset="0"/>
              </a:rPr>
              <a:t>(</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other)</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a:t>
            </a:r>
            <a:r>
              <a:rPr lang="ru-RU" sz="1400" dirty="0">
                <a:latin typeface="Consolas" pitchFamily="49" charset="0"/>
                <a:cs typeface="Consolas" pitchFamily="49" charset="0"/>
              </a:rPr>
              <a:t> </a:t>
            </a:r>
            <a:r>
              <a:rPr lang="arn-CL" sz="1400" dirty="0">
                <a:latin typeface="Consolas" pitchFamily="49" charset="0"/>
                <a:cs typeface="Consolas" pitchFamily="49" charset="0"/>
              </a:rPr>
              <a:t>      return this.x - other.x;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int </a:t>
            </a:r>
            <a:r>
              <a:rPr lang="arn-CL" sz="1400" b="1" dirty="0">
                <a:latin typeface="Consolas" pitchFamily="49" charset="0"/>
                <a:cs typeface="Consolas" pitchFamily="49" charset="0"/>
              </a:rPr>
              <a:t>IComparable.CompareTo</a:t>
            </a:r>
            <a:r>
              <a:rPr lang="arn-CL" sz="1400" dirty="0">
                <a:latin typeface="Consolas" pitchFamily="49" charset="0"/>
                <a:cs typeface="Consolas" pitchFamily="49" charset="0"/>
              </a:rPr>
              <a:t>(object obj)</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return CompareTo((</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)obj);</a:t>
            </a:r>
          </a:p>
          <a:p>
            <a:r>
              <a:rPr lang="ru-RU" sz="1400" dirty="0">
                <a:latin typeface="Consolas" pitchFamily="49" charset="0"/>
                <a:cs typeface="Consolas" pitchFamily="49" charset="0"/>
              </a:rPr>
              <a:t>    }</a:t>
            </a:r>
          </a:p>
          <a:p>
            <a:r>
              <a:rPr lang="en-US" sz="1400" dirty="0">
                <a:latin typeface="Consolas" pitchFamily="49" charset="0"/>
                <a:cs typeface="Consolas" pitchFamily="49" charset="0"/>
              </a:rPr>
              <a:t>}</a:t>
            </a:r>
            <a:r>
              <a:rPr lang="ru-RU" sz="1400" dirty="0">
                <a:latin typeface="Consolas" pitchFamily="49" charset="0"/>
                <a:cs typeface="Consolas" pitchFamily="49" charset="0"/>
              </a:rPr>
              <a:t>  </a:t>
            </a:r>
          </a:p>
        </p:txBody>
      </p:sp>
      <p:sp>
        <p:nvSpPr>
          <p:cNvPr id="10" name="Блок-схема: документ 9"/>
          <p:cNvSpPr/>
          <p:nvPr/>
        </p:nvSpPr>
        <p:spPr bwMode="auto">
          <a:xfrm>
            <a:off x="4484364" y="4369708"/>
            <a:ext cx="4489132" cy="149769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(o);//CTE</a:t>
            </a:r>
            <a:endParaRPr lang="ru-RU" sz="1400" dirty="0" err="1">
              <a:latin typeface="Consolas" pitchFamily="49" charset="0"/>
              <a:cs typeface="Consolas" pitchFamily="49" charset="0"/>
            </a:endParaRPr>
          </a:p>
        </p:txBody>
      </p:sp>
    </p:spTree>
    <p:extLst>
      <p:ext uri="{BB962C8B-B14F-4D97-AF65-F5344CB8AC3E}">
        <p14:creationId xmlns:p14="http://schemas.microsoft.com/office/powerpoint/2010/main" val="1653986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645459"/>
            <a:ext cx="8686800" cy="2590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("Dispose");}</a:t>
            </a:r>
          </a:p>
          <a:p>
            <a:r>
              <a:rPr lang="fr-FR" sz="1400" dirty="0">
                <a:latin typeface="Consolas" pitchFamily="49" charset="0"/>
                <a:cs typeface="Consolas" pitchFamily="49" charset="0"/>
              </a:rPr>
              <a:t>}</a:t>
            </a:r>
          </a:p>
          <a:p>
            <a:endParaRPr lang="fr-FR"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("public Dispose"); }</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a:t>
            </a:r>
            <a:r>
              <a:rPr lang="fr-FR" sz="1400" dirty="0" err="1">
                <a:latin typeface="Consolas" pitchFamily="49" charset="0"/>
                <a:cs typeface="Consolas" pitchFamily="49" charset="0"/>
              </a:rPr>
              <a:t>IDisposable.Dispose</a:t>
            </a:r>
            <a:r>
              <a:rPr lang="fr-FR" sz="1400" dirty="0">
                <a:latin typeface="Consolas" pitchFamily="49" charset="0"/>
                <a:cs typeface="Consolas" pitchFamily="49" charset="0"/>
              </a:rPr>
              <a:t>()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a:t>
            </a:r>
            <a:r>
              <a:rPr lang="fr-FR" sz="1400" dirty="0" err="1">
                <a:latin typeface="Consolas" pitchFamily="49" charset="0"/>
                <a:cs typeface="Consolas" pitchFamily="49" charset="0"/>
              </a:rPr>
              <a:t>IDisposable</a:t>
            </a:r>
            <a:r>
              <a:rPr lang="fr-FR" sz="1400" dirty="0">
                <a:latin typeface="Consolas" pitchFamily="49" charset="0"/>
                <a:cs typeface="Consolas" pitchFamily="49" charset="0"/>
              </a:rPr>
              <a:t> Dispose"); }</a:t>
            </a:r>
          </a:p>
          <a:p>
            <a:r>
              <a:rPr lang="ru-RU" sz="1400" dirty="0">
                <a:latin typeface="Consolas" pitchFamily="49" charset="0"/>
                <a:cs typeface="Consolas" pitchFamily="49" charset="0"/>
              </a:rPr>
              <a:t>}</a:t>
            </a:r>
          </a:p>
        </p:txBody>
      </p:sp>
      <p:sp>
        <p:nvSpPr>
          <p:cNvPr id="5" name="Flowchart: Document 4"/>
          <p:cNvSpPr/>
          <p:nvPr/>
        </p:nvSpPr>
        <p:spPr bwMode="auto">
          <a:xfrm>
            <a:off x="228600" y="28194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6" name="Rounded Rectangle 5"/>
          <p:cNvSpPr/>
          <p:nvPr/>
        </p:nvSpPr>
        <p:spPr bwMode="auto">
          <a:xfrm>
            <a:off x="6212541" y="32766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Dispose</a:t>
            </a:r>
          </a:p>
          <a:p>
            <a:pPr defTabSz="457200">
              <a:lnSpc>
                <a:spcPct val="90000"/>
              </a:lnSpc>
              <a:tabLst>
                <a:tab pos="457200" algn="l"/>
              </a:tabLst>
            </a:pPr>
            <a:r>
              <a:rPr lang="fr-FR" sz="1600" dirty="0">
                <a:latin typeface="Consolas" pitchFamily="49" charset="0"/>
                <a:cs typeface="Consolas" pitchFamily="49" charset="0"/>
              </a:rPr>
              <a:t>Dispose</a:t>
            </a:r>
            <a:endParaRPr lang="en-US" sz="1600" dirty="0">
              <a:latin typeface="Consolas" pitchFamily="49" charset="0"/>
              <a:cs typeface="Consolas" pitchFamily="49" charset="0"/>
            </a:endParaRPr>
          </a:p>
        </p:txBody>
      </p:sp>
      <p:sp>
        <p:nvSpPr>
          <p:cNvPr id="7" name="Flowchart: Document 6"/>
          <p:cNvSpPr/>
          <p:nvPr/>
        </p:nvSpPr>
        <p:spPr bwMode="auto">
          <a:xfrm>
            <a:off x="228600" y="43053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8" name="Rounded Rectangle 7"/>
          <p:cNvSpPr/>
          <p:nvPr/>
        </p:nvSpPr>
        <p:spPr bwMode="auto">
          <a:xfrm>
            <a:off x="6212541" y="44958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public Dispose</a:t>
            </a:r>
          </a:p>
          <a:p>
            <a:pPr defTabSz="457200">
              <a:lnSpc>
                <a:spcPct val="90000"/>
              </a:lnSpc>
              <a:tabLst>
                <a:tab pos="457200" algn="l"/>
              </a:tabLst>
            </a:pPr>
            <a:r>
              <a:rPr lang="fr-FR" sz="1600" dirty="0" err="1">
                <a:latin typeface="Consolas" pitchFamily="49" charset="0"/>
                <a:cs typeface="Consolas" pitchFamily="49" charset="0"/>
              </a:rPr>
              <a:t>IDisposable</a:t>
            </a:r>
            <a:r>
              <a:rPr lang="fr-FR" sz="1600" dirty="0">
                <a:latin typeface="Consolas" pitchFamily="49" charset="0"/>
                <a:cs typeface="Consolas" pitchFamily="49" charset="0"/>
              </a:rPr>
              <a:t> Dispose</a:t>
            </a:r>
            <a:endParaRPr lang="en-US" sz="1600" dirty="0">
              <a:latin typeface="Consolas" pitchFamily="49" charset="0"/>
              <a:cs typeface="Consolas" pitchFamily="49" charset="0"/>
            </a:endParaRPr>
          </a:p>
        </p:txBody>
      </p:sp>
      <p:sp>
        <p:nvSpPr>
          <p:cNvPr id="9" name="Rounded Rectangle 8"/>
          <p:cNvSpPr/>
          <p:nvPr/>
        </p:nvSpPr>
        <p:spPr bwMode="auto">
          <a:xfrm>
            <a:off x="6208059" y="769325"/>
            <a:ext cx="2667000" cy="1221441"/>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b="1" dirty="0">
                <a:solidFill>
                  <a:schemeClr val="bg1"/>
                </a:solidFill>
                <a:latin typeface="Calibri" panose="020F0502020204030204" pitchFamily="34" charset="0"/>
              </a:rPr>
              <a:t>EIMI</a:t>
            </a:r>
            <a:r>
              <a:rPr lang="ru-RU" b="1" dirty="0">
                <a:solidFill>
                  <a:schemeClr val="bg1"/>
                </a:solidFill>
                <a:latin typeface="Calibri" panose="020F0502020204030204" pitchFamily="34" charset="0"/>
              </a:rPr>
              <a:t>-метод </a:t>
            </a:r>
            <a:r>
              <a:rPr lang="ru-RU" dirty="0">
                <a:solidFill>
                  <a:schemeClr val="bg1"/>
                </a:solidFill>
                <a:latin typeface="Calibri" panose="020F0502020204030204" pitchFamily="34" charset="0"/>
              </a:rPr>
              <a:t>не является частью объектной модели типа</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72301" y="746613"/>
            <a:ext cx="8819299" cy="533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a:solidFill>
                  <a:schemeClr val="bg1"/>
                </a:solidFill>
                <a:latin typeface="Calibri" panose="020F0502020204030204" pitchFamily="34" charset="0"/>
              </a:rPr>
              <a:t>Свойства могут быть определены в интерфейсе</a:t>
            </a:r>
          </a:p>
        </p:txBody>
      </p:sp>
      <p:sp>
        <p:nvSpPr>
          <p:cNvPr id="8" name="Flowchart: Document 7"/>
          <p:cNvSpPr/>
          <p:nvPr/>
        </p:nvSpPr>
        <p:spPr>
          <a:xfrm>
            <a:off x="203010" y="1440106"/>
            <a:ext cx="8788590" cy="20574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latin typeface="Consolas" pitchFamily="49" charset="0"/>
                <a:cs typeface="Consolas" pitchFamily="49" charset="0"/>
              </a:rPr>
              <a:t>interface </a:t>
            </a:r>
            <a:r>
              <a:rPr lang="ru-RU" sz="1600" dirty="0" err="1">
                <a:latin typeface="Consolas" pitchFamily="49" charset="0"/>
                <a:cs typeface="Consolas" pitchFamily="49" charset="0"/>
              </a:rPr>
              <a:t>IPerson</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string Name { get; set; }</a:t>
            </a:r>
          </a:p>
          <a:p>
            <a:r>
              <a:rPr lang="ru-RU" sz="1600" dirty="0">
                <a:latin typeface="Consolas" pitchFamily="49" charset="0"/>
                <a:cs typeface="Consolas" pitchFamily="49" charset="0"/>
              </a:rPr>
              <a:t>    int Age { get; }</a:t>
            </a:r>
          </a:p>
          <a:p>
            <a:r>
              <a:rPr lang="ru-RU" sz="1600" dirty="0">
                <a:latin typeface="Consolas" pitchFamily="49" charset="0"/>
                <a:cs typeface="Consolas" pitchFamily="49" charset="0"/>
              </a:rPr>
              <a:t>    DateTime </a:t>
            </a:r>
            <a:r>
              <a:rPr lang="ru-RU" sz="1600" dirty="0" err="1">
                <a:latin typeface="Consolas" pitchFamily="49" charset="0"/>
                <a:cs typeface="Consolas" pitchFamily="49" charset="0"/>
              </a:rPr>
              <a:t>DateOfBirth</a:t>
            </a:r>
            <a:r>
              <a:rPr lang="ru-RU" sz="1600" dirty="0">
                <a:latin typeface="Consolas" pitchFamily="49" charset="0"/>
                <a:cs typeface="Consolas" pitchFamily="49" charset="0"/>
              </a:rPr>
              <a:t> { set; }</a:t>
            </a:r>
          </a:p>
          <a:p>
            <a:r>
              <a:rPr lang="ru-RU" sz="1600" dirty="0">
                <a:latin typeface="Consolas" pitchFamily="49" charset="0"/>
                <a:cs typeface="Consolas" pitchFamily="49" charset="0"/>
              </a:rPr>
              <a:t>}</a:t>
            </a:r>
          </a:p>
        </p:txBody>
      </p:sp>
      <p:sp>
        <p:nvSpPr>
          <p:cNvPr id="9" name="Rounded Rectangle 8"/>
          <p:cNvSpPr/>
          <p:nvPr/>
        </p:nvSpPr>
        <p:spPr>
          <a:xfrm>
            <a:off x="203010" y="3624196"/>
            <a:ext cx="8788590" cy="64300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Можно использовать тот же синтаксис автоматических свойств</a:t>
            </a:r>
          </a:p>
        </p:txBody>
      </p:sp>
      <p:sp>
        <p:nvSpPr>
          <p:cNvPr id="10" name="Rounded Rectangle 9"/>
          <p:cNvSpPr/>
          <p:nvPr/>
        </p:nvSpPr>
        <p:spPr>
          <a:xfrm>
            <a:off x="203010" y="513018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Нельзя указать модификатор доступа</a:t>
            </a:r>
          </a:p>
        </p:txBody>
      </p:sp>
      <p:sp>
        <p:nvSpPr>
          <p:cNvPr id="13" name="Rounded Rectangle 12"/>
          <p:cNvSpPr/>
          <p:nvPr/>
        </p:nvSpPr>
        <p:spPr>
          <a:xfrm>
            <a:off x="203010" y="439389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 обязательно указывать оба </a:t>
            </a:r>
            <a:r>
              <a:rPr lang="ru-RU" dirty="0" err="1">
                <a:solidFill>
                  <a:schemeClr val="bg1"/>
                </a:solidFill>
                <a:latin typeface="Calibri" panose="020F0502020204030204" pitchFamily="34" charset="0"/>
              </a:rPr>
              <a:t>аксессора</a:t>
            </a:r>
            <a:endParaRPr lang="ru-RU" dirty="0">
              <a:solidFill>
                <a:schemeClr val="bg1"/>
              </a:solidFill>
              <a:latin typeface="Calibri" panose="020F0502020204030204" pitchFamily="34" charset="0"/>
            </a:endParaRPr>
          </a:p>
        </p:txBody>
      </p:sp>
      <p:sp>
        <p:nvSpPr>
          <p:cNvPr id="3" name="Заголовок 2"/>
          <p:cNvSpPr>
            <a:spLocks noGrp="1"/>
          </p:cNvSpPr>
          <p:nvPr>
            <p:ph type="title"/>
          </p:nvPr>
        </p:nvSpPr>
        <p:spPr/>
        <p:txBody>
          <a:bodyPr/>
          <a:lstStyle/>
          <a:p>
            <a:r>
              <a:rPr lang="ru-RU" dirty="0"/>
              <a:t>Определение свойств в интерфейсе</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Определение свойств в интерфейсе</a:t>
            </a:r>
          </a:p>
        </p:txBody>
      </p:sp>
      <p:sp>
        <p:nvSpPr>
          <p:cNvPr id="5" name="Flowchart: Document 4"/>
          <p:cNvSpPr/>
          <p:nvPr/>
        </p:nvSpPr>
        <p:spPr>
          <a:xfrm>
            <a:off x="228600" y="762000"/>
            <a:ext cx="8686800" cy="1828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500" dirty="0">
                <a:latin typeface="Consolas" pitchFamily="49" charset="0"/>
                <a:cs typeface="Consolas" pitchFamily="49" charset="0"/>
              </a:rPr>
              <a:t>interface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Name { get; set; }</a:t>
            </a:r>
          </a:p>
          <a:p>
            <a:r>
              <a:rPr lang="ru-RU" sz="1500" dirty="0">
                <a:latin typeface="Consolas" pitchFamily="49" charset="0"/>
                <a:cs typeface="Consolas" pitchFamily="49" charset="0"/>
              </a:rPr>
              <a:t>    int Age { get;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DateOfBirth</a:t>
            </a:r>
            <a:r>
              <a:rPr lang="ru-RU" sz="1500" dirty="0">
                <a:latin typeface="Consolas" pitchFamily="49" charset="0"/>
                <a:cs typeface="Consolas" pitchFamily="49" charset="0"/>
              </a:rPr>
              <a:t> { set; }</a:t>
            </a:r>
          </a:p>
          <a:p>
            <a:r>
              <a:rPr lang="ru-RU" sz="1500" dirty="0">
                <a:latin typeface="Consolas" pitchFamily="49" charset="0"/>
                <a:cs typeface="Consolas" pitchFamily="49" charset="0"/>
              </a:rPr>
              <a:t>}</a:t>
            </a:r>
          </a:p>
        </p:txBody>
      </p:sp>
      <p:sp>
        <p:nvSpPr>
          <p:cNvPr id="6" name="Rounded Rectangle 5"/>
          <p:cNvSpPr/>
          <p:nvPr/>
        </p:nvSpPr>
        <p:spPr>
          <a:xfrm>
            <a:off x="4725444" y="840715"/>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dirty="0">
                <a:solidFill>
                  <a:schemeClr val="bg1"/>
                </a:solidFill>
                <a:latin typeface="Calibri" panose="020F0502020204030204" pitchFamily="34" charset="0"/>
              </a:rPr>
              <a:t>Неявная реализация интерфейса</a:t>
            </a:r>
          </a:p>
        </p:txBody>
      </p:sp>
      <p:sp>
        <p:nvSpPr>
          <p:cNvPr id="7" name="Flowchart: Document 6"/>
          <p:cNvSpPr/>
          <p:nvPr/>
        </p:nvSpPr>
        <p:spPr>
          <a:xfrm>
            <a:off x="304800" y="2286000"/>
            <a:ext cx="4343400" cy="38862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a:latin typeface="Consolas" pitchFamily="49" charset="0"/>
                <a:cs typeface="Consolas" pitchFamily="49" charset="0"/>
              </a:rPr>
              <a:t>class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a:t>
            </a:r>
            <a:r>
              <a:rPr lang="ru-RU" sz="1500" dirty="0" err="1">
                <a:latin typeface="Consolas" pitchFamily="49" charset="0"/>
                <a:cs typeface="Consolas" pitchFamily="49" charset="0"/>
              </a:rPr>
              <a:t>IPerson.Name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int </a:t>
            </a:r>
            <a:r>
              <a:rPr lang="ru-RU" sz="1500" dirty="0" err="1">
                <a:latin typeface="Consolas" pitchFamily="49" charset="0"/>
                <a:cs typeface="Consolas" pitchFamily="49" charset="0"/>
              </a:rPr>
              <a:t>IPerson.Age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IPerson.DateOfBirth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14" name="Flowchart: Document 3"/>
          <p:cNvSpPr/>
          <p:nvPr/>
        </p:nvSpPr>
        <p:spPr>
          <a:xfrm>
            <a:off x="4725444" y="1727026"/>
            <a:ext cx="4189956" cy="41910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public string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int Age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DateTime </a:t>
            </a:r>
            <a:r>
              <a:rPr lang="ru-RU" sz="1500" dirty="0" err="1">
                <a:latin typeface="Consolas" pitchFamily="49" charset="0"/>
                <a:cs typeface="Consolas" pitchFamily="49" charset="0"/>
              </a:rPr>
              <a:t>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cxnSp>
        <p:nvCxnSpPr>
          <p:cNvPr id="15" name="Прямая со стрелкой 14"/>
          <p:cNvCxnSpPr/>
          <p:nvPr/>
        </p:nvCxnSpPr>
        <p:spPr>
          <a:xfrm flipH="1">
            <a:off x="7239000" y="1404014"/>
            <a:ext cx="533400" cy="98023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7"/>
          <p:cNvSpPr/>
          <p:nvPr/>
        </p:nvSpPr>
        <p:spPr>
          <a:xfrm>
            <a:off x="4801122" y="5526176"/>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a:solidFill>
                  <a:schemeClr val="bg1"/>
                </a:solidFill>
                <a:latin typeface="Calibri" panose="020F0502020204030204" pitchFamily="34" charset="0"/>
              </a:rPr>
              <a:t>Явная реализация интерфейса</a:t>
            </a:r>
          </a:p>
        </p:txBody>
      </p:sp>
      <p:cxnSp>
        <p:nvCxnSpPr>
          <p:cNvPr id="19" name="Прямая со стрелкой 18"/>
          <p:cNvCxnSpPr>
            <a:stCxn id="17" idx="1"/>
          </p:cNvCxnSpPr>
          <p:nvPr/>
        </p:nvCxnSpPr>
        <p:spPr>
          <a:xfrm flipH="1" flipV="1">
            <a:off x="2971800" y="3931401"/>
            <a:ext cx="1829322" cy="191778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индексаторов в интерфейсе</a:t>
            </a:r>
          </a:p>
        </p:txBody>
      </p:sp>
      <p:sp>
        <p:nvSpPr>
          <p:cNvPr id="4" name="Flowchart: Document 3"/>
          <p:cNvSpPr/>
          <p:nvPr/>
        </p:nvSpPr>
        <p:spPr>
          <a:xfrm>
            <a:off x="228600" y="1752600"/>
            <a:ext cx="8686801" cy="12954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solidFill>
                  <a:schemeClr val="accent3">
                    <a:lumMod val="50000"/>
                  </a:schemeClr>
                </a:solidFill>
                <a:latin typeface="Consolas" pitchFamily="49" charset="0"/>
                <a:cs typeface="Consolas" pitchFamily="49" charset="0"/>
              </a:rPr>
              <a:t>interface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 { get; set; }</a:t>
            </a:r>
          </a:p>
          <a:p>
            <a:r>
              <a:rPr lang="ru-RU" sz="1600" dirty="0">
                <a:solidFill>
                  <a:schemeClr val="accent3">
                    <a:lumMod val="50000"/>
                  </a:schemeClr>
                </a:solidFill>
                <a:latin typeface="Consolas" pitchFamily="49" charset="0"/>
                <a:cs typeface="Consolas" pitchFamily="49" charset="0"/>
              </a:rPr>
              <a:t>}</a:t>
            </a:r>
          </a:p>
        </p:txBody>
      </p:sp>
      <p:sp>
        <p:nvSpPr>
          <p:cNvPr id="5" name="Rounded Rectangle 4"/>
          <p:cNvSpPr/>
          <p:nvPr/>
        </p:nvSpPr>
        <p:spPr>
          <a:xfrm>
            <a:off x="228600" y="762000"/>
            <a:ext cx="8686800" cy="762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интерфейсе можно указать индексатор, тогда любой реализующий интерфейс класс должен реализовать  и этот индексатор</a:t>
            </a:r>
          </a:p>
        </p:txBody>
      </p:sp>
      <p:sp>
        <p:nvSpPr>
          <p:cNvPr id="11" name="Rounded Rectangle 10"/>
          <p:cNvSpPr/>
          <p:nvPr/>
        </p:nvSpPr>
        <p:spPr>
          <a:xfrm>
            <a:off x="219635" y="3200400"/>
            <a:ext cx="8686800" cy="685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Реализовать индексатор в реализующем интерфейс классе можно явно или неявно</a:t>
            </a:r>
          </a:p>
        </p:txBody>
      </p:sp>
      <p:sp>
        <p:nvSpPr>
          <p:cNvPr id="12" name="Flowchart: Document 11"/>
          <p:cNvSpPr/>
          <p:nvPr/>
        </p:nvSpPr>
        <p:spPr>
          <a:xfrm>
            <a:off x="233081" y="4091185"/>
            <a:ext cx="8673353" cy="2209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EmployeeDatabase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public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get { ... return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set { ... }</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класс</a:t>
            </a:r>
          </a:p>
        </p:txBody>
      </p:sp>
      <p:sp>
        <p:nvSpPr>
          <p:cNvPr id="4" name="Rounded Rectangle 3"/>
          <p:cNvSpPr/>
          <p:nvPr/>
        </p:nvSpPr>
        <p:spPr bwMode="auto">
          <a:xfrm>
            <a:off x="228600" y="699849"/>
            <a:ext cx="86868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класс обеспечивает механизм вынесения в один класс общего кода, который несколько связанных иерархией наследования классов используют совместно</a:t>
            </a:r>
          </a:p>
        </p:txBody>
      </p:sp>
      <p:sp>
        <p:nvSpPr>
          <p:cNvPr id="7" name="Flowchart: Document 6"/>
          <p:cNvSpPr/>
          <p:nvPr/>
        </p:nvSpPr>
        <p:spPr bwMode="auto">
          <a:xfrm>
            <a:off x="228600" y="1775614"/>
            <a:ext cx="8686800" cy="2819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PaySalary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Console.WriteLine("</a:t>
            </a:r>
            <a:r>
              <a:rPr lang="ru-RU" sz="1600" dirty="0" err="1">
                <a:latin typeface="Consolas" pitchFamily="49" charset="0"/>
                <a:cs typeface="Consolas" pitchFamily="49" charset="0"/>
              </a:rPr>
              <a:t>Pay</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 {0}",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Common</a:t>
            </a:r>
            <a:r>
              <a:rPr lang="ru-RU" sz="1600" dirty="0">
                <a:latin typeface="Consolas" pitchFamily="49" charset="0"/>
                <a:cs typeface="Consolas" pitchFamily="49" charset="0"/>
              </a:rPr>
              <a:t> </a:t>
            </a:r>
            <a:r>
              <a:rPr lang="ru-RU" sz="1600" dirty="0" err="1">
                <a:latin typeface="Consolas" pitchFamily="49" charset="0"/>
                <a:cs typeface="Consolas" pitchFamily="49" charset="0"/>
              </a:rPr>
              <a:t>code</a:t>
            </a:r>
            <a:r>
              <a:rPr lang="ru-RU" sz="1600" dirty="0">
                <a:latin typeface="Consolas" pitchFamily="49" charset="0"/>
                <a:cs typeface="Consolas" pitchFamily="49" charset="0"/>
              </a:rPr>
              <a:t> for </a:t>
            </a:r>
            <a:r>
              <a:rPr lang="ru-RU" sz="1600" dirty="0" err="1">
                <a:latin typeface="Consolas" pitchFamily="49" charset="0"/>
                <a:cs typeface="Consolas" pitchFamily="49" charset="0"/>
              </a:rPr>
              <a:t>paying</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int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6" name="Rounded Rectangle 5"/>
          <p:cNvSpPr/>
          <p:nvPr/>
        </p:nvSpPr>
        <p:spPr bwMode="auto">
          <a:xfrm>
            <a:off x="228600" y="4445073"/>
            <a:ext cx="8686800" cy="685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Может содержать поля, методы, свойства и другие члены класса</a:t>
            </a:r>
          </a:p>
        </p:txBody>
      </p:sp>
      <p:sp>
        <p:nvSpPr>
          <p:cNvPr id="8" name="Flowchart: Document 7"/>
          <p:cNvSpPr/>
          <p:nvPr/>
        </p:nvSpPr>
        <p:spPr bwMode="auto">
          <a:xfrm>
            <a:off x="228600" y="5334000"/>
            <a:ext cx="8686800" cy="7466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b="1" dirty="0">
                <a:latin typeface="Consolas" pitchFamily="49" charset="0"/>
                <a:cs typeface="Consolas" pitchFamily="49" charset="0"/>
              </a:rPr>
              <a:t> new </a:t>
            </a:r>
            <a:r>
              <a:rPr lang="ru-RU" sz="1600" b="1" dirty="0" err="1">
                <a:latin typeface="Consolas" pitchFamily="49" charset="0"/>
                <a:cs typeface="Consolas" pitchFamily="49" charset="0"/>
              </a:rPr>
              <a:t>SalariedEmployee</a:t>
            </a:r>
            <a:r>
              <a:rPr lang="ru-RU" sz="1600" b="1" dirty="0">
                <a:latin typeface="Consolas" pitchFamily="49" charset="0"/>
                <a:cs typeface="Consolas" pitchFamily="49" charset="0"/>
              </a:rPr>
              <a:t>(); </a:t>
            </a:r>
          </a:p>
        </p:txBody>
      </p:sp>
      <p:sp>
        <p:nvSpPr>
          <p:cNvPr id="10" name="Explosion 1 9"/>
          <p:cNvSpPr/>
          <p:nvPr/>
        </p:nvSpPr>
        <p:spPr bwMode="auto">
          <a:xfrm>
            <a:off x="7391400" y="4980931"/>
            <a:ext cx="1295400" cy="12954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a:t>
            </a:r>
            <a:r>
              <a:rPr lang="en-US" dirty="0"/>
              <a:t> </a:t>
            </a:r>
            <a:r>
              <a:rPr lang="ru-RU" dirty="0"/>
              <a:t>класс </a:t>
            </a:r>
            <a:r>
              <a:rPr lang="en-US" dirty="0"/>
              <a:t>vs</a:t>
            </a:r>
            <a:r>
              <a:rPr lang="ru-RU" dirty="0"/>
              <a:t> интерфейс</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2969444698"/>
              </p:ext>
            </p:extLst>
          </p:nvPr>
        </p:nvGraphicFramePr>
        <p:xfrm>
          <a:off x="266700" y="578825"/>
          <a:ext cx="8610600" cy="5800329"/>
        </p:xfrm>
        <a:graphic>
          <a:graphicData uri="http://schemas.openxmlformats.org/drawingml/2006/table">
            <a:tbl>
              <a:tblPr firstRow="1" bandRow="1">
                <a:tableStyleId>{F2DE63D5-997A-4646-A377-4702673A728D}</a:tableStyleId>
              </a:tblPr>
              <a:tblGrid>
                <a:gridCol w="4076700">
                  <a:extLst>
                    <a:ext uri="{9D8B030D-6E8A-4147-A177-3AD203B41FA5}">
                      <a16:colId xmlns="" xmlns:a16="http://schemas.microsoft.com/office/drawing/2014/main" val="20000"/>
                    </a:ext>
                  </a:extLst>
                </a:gridCol>
                <a:gridCol w="4533900">
                  <a:extLst>
                    <a:ext uri="{9D8B030D-6E8A-4147-A177-3AD203B41FA5}">
                      <a16:colId xmlns="" xmlns:a16="http://schemas.microsoft.com/office/drawing/2014/main" val="20001"/>
                    </a:ext>
                  </a:extLst>
                </a:gridCol>
              </a:tblGrid>
              <a:tr h="348483">
                <a:tc>
                  <a:txBody>
                    <a:bodyPr/>
                    <a:lstStyle/>
                    <a:p>
                      <a:pPr algn="ctr"/>
                      <a:r>
                        <a:rPr lang="ru-RU" sz="1500" kern="1200" noProof="0" dirty="0">
                          <a:latin typeface="Calibri" panose="020F0502020204030204" pitchFamily="34" charset="0"/>
                        </a:rPr>
                        <a:t>Абстрактные классы</a:t>
                      </a:r>
                      <a:endParaRPr lang="ru-RU" sz="1500" noProof="0" dirty="0">
                        <a:latin typeface="Calibri" panose="020F0502020204030204" pitchFamily="34" charset="0"/>
                      </a:endParaRPr>
                    </a:p>
                  </a:txBody>
                  <a:tcPr anchor="ctr">
                    <a:solidFill>
                      <a:schemeClr val="accent2">
                        <a:lumMod val="50000"/>
                      </a:schemeClr>
                    </a:solidFill>
                  </a:tcPr>
                </a:tc>
                <a:tc>
                  <a:txBody>
                    <a:bodyPr/>
                    <a:lstStyle/>
                    <a:p>
                      <a:pPr algn="ctr"/>
                      <a:r>
                        <a:rPr lang="ru-RU" sz="1500" kern="1200" noProof="0" dirty="0">
                          <a:latin typeface="Calibri" panose="020F0502020204030204" pitchFamily="34" charset="0"/>
                        </a:rPr>
                        <a:t>Интерфейсы</a:t>
                      </a:r>
                      <a:endParaRPr lang="ru-RU" sz="1500" noProof="0" dirty="0">
                        <a:latin typeface="Calibri" panose="020F0502020204030204" pitchFamily="34" charset="0"/>
                      </a:endParaRPr>
                    </a:p>
                  </a:txBody>
                  <a:tcPr anchor="ctr">
                    <a:solidFill>
                      <a:schemeClr val="accent2">
                        <a:lumMod val="50000"/>
                      </a:schemeClr>
                    </a:solidFill>
                  </a:tcPr>
                </a:tc>
                <a:extLst>
                  <a:ext uri="{0D108BD9-81ED-4DB2-BD59-A6C34878D82A}">
                    <a16:rowId xmlns="" xmlns:a16="http://schemas.microsoft.com/office/drawing/2014/main" val="10000"/>
                  </a:ext>
                </a:extLst>
              </a:tr>
              <a:tr h="533553">
                <a:tc>
                  <a:txBody>
                    <a:bodyPr/>
                    <a:lstStyle/>
                    <a:p>
                      <a:pPr algn="just"/>
                      <a:r>
                        <a:rPr lang="ru-RU" sz="1500" kern="1200" noProof="0" dirty="0">
                          <a:latin typeface="Calibri" panose="020F0502020204030204" pitchFamily="34" charset="0"/>
                        </a:rPr>
                        <a:t>Могут содержать конструктор, который вызывается в классе-наследнике</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могут содержать конструктор</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1"/>
                  </a:ext>
                </a:extLst>
              </a:tr>
              <a:tr h="755867">
                <a:tc>
                  <a:txBody>
                    <a:bodyPr/>
                    <a:lstStyle/>
                    <a:p>
                      <a:pPr algn="just"/>
                      <a:r>
                        <a:rPr lang="ru-RU" sz="1500" kern="1200" noProof="0" dirty="0">
                          <a:latin typeface="Calibri" panose="020F0502020204030204" pitchFamily="34" charset="0"/>
                        </a:rPr>
                        <a:t>Может быть так дополнен элементами, что это не повлияет на его классы-наследники</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Если в интерфейс помещаются дополнительные элементы, все классы, которые его реализуют, должны быть дополнены</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2"/>
                  </a:ext>
                </a:extLst>
              </a:tr>
              <a:tr h="348483">
                <a:tc>
                  <a:txBody>
                    <a:bodyPr/>
                    <a:lstStyle/>
                    <a:p>
                      <a:pPr algn="just"/>
                      <a:r>
                        <a:rPr lang="ru-RU" sz="1500" kern="1200" noProof="0" dirty="0">
                          <a:latin typeface="Calibri" panose="020F0502020204030204" pitchFamily="34" charset="0"/>
                        </a:rPr>
                        <a:t>Может хранить данные в полях</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может хранить данных</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3"/>
                  </a:ext>
                </a:extLst>
              </a:tr>
              <a:tr h="755867">
                <a:tc>
                  <a:txBody>
                    <a:bodyPr/>
                    <a:lstStyle/>
                    <a:p>
                      <a:pPr algn="just"/>
                      <a:r>
                        <a:rPr lang="ru-RU" sz="1500" kern="1200" noProof="0" dirty="0">
                          <a:latin typeface="Calibri" panose="020F0502020204030204" pitchFamily="34" charset="0"/>
                        </a:rPr>
                        <a:t>Виртуальные элементы могут содержать базовую реализацию. Допустимы невиртуальные элементы</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Все элементы являются чисто</a:t>
                      </a:r>
                      <a:r>
                        <a:rPr lang="ru-RU" sz="1500" kern="1200" baseline="0" noProof="0" dirty="0">
                          <a:latin typeface="Calibri" panose="020F0502020204030204" pitchFamily="34" charset="0"/>
                        </a:rPr>
                        <a:t> </a:t>
                      </a:r>
                      <a:r>
                        <a:rPr lang="ru-RU" sz="1500" kern="1200" noProof="0" dirty="0">
                          <a:latin typeface="Calibri" panose="020F0502020204030204" pitchFamily="34" charset="0"/>
                        </a:rPr>
                        <a:t>виртуальными и не включают реализацию</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4"/>
                  </a:ext>
                </a:extLst>
              </a:tr>
              <a:tr h="533553">
                <a:tc>
                  <a:txBody>
                    <a:bodyPr/>
                    <a:lstStyle/>
                    <a:p>
                      <a:pPr algn="just"/>
                      <a:r>
                        <a:rPr lang="ru-RU" sz="1500" kern="1200" noProof="0" dirty="0">
                          <a:latin typeface="Calibri" panose="020F0502020204030204" pitchFamily="34" charset="0"/>
                        </a:rPr>
                        <a:t>Любой класс может наследоваться от единственного абстрактного класса </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Любой класс может реализовывать несколько интерфейсов</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5"/>
                  </a:ext>
                </a:extLst>
              </a:tr>
              <a:tr h="755867">
                <a:tc>
                  <a:txBody>
                    <a:bodyPr/>
                    <a:lstStyle/>
                    <a:p>
                      <a:pPr algn="just"/>
                      <a:r>
                        <a:rPr lang="ru-RU" sz="1500" kern="1200" noProof="0" dirty="0">
                          <a:latin typeface="Calibri" panose="020F0502020204030204" pitchFamily="34" charset="0"/>
                        </a:rPr>
                        <a:t>Класс-наследник может переопределить только некоторые элементы абстрактного класса</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Класс, который реализует интерфейс, должен реализовать все элементы интерфейса</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6"/>
                  </a:ext>
                </a:extLst>
              </a:tr>
              <a:tr h="533553">
                <a:tc>
                  <a:txBody>
                    <a:bodyPr/>
                    <a:lstStyle/>
                    <a:p>
                      <a:pPr algn="just"/>
                      <a:r>
                        <a:rPr lang="ru-RU" sz="1500" kern="1200" noProof="0">
                          <a:latin typeface="Calibri" panose="020F0502020204030204" pitchFamily="34" charset="0"/>
                        </a:rPr>
                        <a:t>Наследование поддерживается только для классов</a:t>
                      </a:r>
                      <a:endParaRPr lang="ru-RU" sz="1500" noProof="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Интерфейс может быть реализован структурой</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7"/>
                  </a:ext>
                </a:extLst>
              </a:tr>
              <a:tr h="755867">
                <a:tc>
                  <a:txBody>
                    <a:bodyPr/>
                    <a:lstStyle/>
                    <a:p>
                      <a:pPr algn="just"/>
                      <a:r>
                        <a:rPr lang="ru-RU" sz="1500" noProof="0" dirty="0">
                          <a:latin typeface="Calibri" panose="020F0502020204030204" pitchFamily="34" charset="0"/>
                        </a:rPr>
                        <a:t>Может наследоваться от класса</a:t>
                      </a:r>
                      <a:r>
                        <a:rPr lang="ru-RU" sz="1500" baseline="0" noProof="0" dirty="0">
                          <a:latin typeface="Calibri" panose="020F0502020204030204" pitchFamily="34" charset="0"/>
                        </a:rPr>
                        <a:t> как абстрактного, так и не абстрактного, и от интерфейсов</a:t>
                      </a:r>
                      <a:endParaRPr lang="ru-RU" sz="1500" noProof="0" dirty="0">
                        <a:latin typeface="Calibri" panose="020F0502020204030204" pitchFamily="34" charset="0"/>
                      </a:endParaRPr>
                    </a:p>
                  </a:txBody>
                  <a:tcPr/>
                </a:tc>
                <a:tc>
                  <a:txBody>
                    <a:bodyPr/>
                    <a:lstStyle/>
                    <a:p>
                      <a:pPr algn="just"/>
                      <a:r>
                        <a:rPr lang="ru-RU" sz="1500" noProof="0" dirty="0">
                          <a:latin typeface="Calibri" panose="020F0502020204030204" pitchFamily="34" charset="0"/>
                        </a:rPr>
                        <a:t>Может наследоваться только</a:t>
                      </a:r>
                      <a:r>
                        <a:rPr lang="ru-RU" sz="1500" baseline="0" noProof="0" dirty="0">
                          <a:latin typeface="Calibri" panose="020F0502020204030204" pitchFamily="34" charset="0"/>
                        </a:rPr>
                        <a:t> от интерфейсов</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8"/>
                  </a:ext>
                </a:extLst>
              </a:tr>
              <a:tr h="348483">
                <a:tc>
                  <a:txBody>
                    <a:bodyPr/>
                    <a:lstStyle/>
                    <a:p>
                      <a:pPr algn="just"/>
                      <a:r>
                        <a:rPr lang="ru-RU" sz="1500" noProof="0" dirty="0">
                          <a:latin typeface="Calibri" panose="020F0502020204030204" pitchFamily="34" charset="0"/>
                        </a:rPr>
                        <a:t>Может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500" noProof="0" dirty="0">
                          <a:latin typeface="Calibri" panose="020F0502020204030204" pitchFamily="34" charset="0"/>
                        </a:rPr>
                        <a:t>Не</a:t>
                      </a:r>
                      <a:r>
                        <a:rPr lang="ru-RU" sz="1500" baseline="0" noProof="0" dirty="0">
                          <a:latin typeface="Calibri" panose="020F0502020204030204" pitchFamily="34" charset="0"/>
                        </a:rPr>
                        <a:t> м</a:t>
                      </a:r>
                      <a:r>
                        <a:rPr lang="ru-RU" sz="1500" noProof="0" dirty="0">
                          <a:latin typeface="Calibri" panose="020F0502020204030204" pitchFamily="34" charset="0"/>
                        </a:rPr>
                        <a:t>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extLst>
                  <a:ext uri="{0D108BD9-81ED-4DB2-BD59-A6C34878D82A}">
                    <a16:rowId xmlns="" xmlns:a16="http://schemas.microsoft.com/office/drawing/2014/main" val="10009"/>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grpSp>
        <p:nvGrpSpPr>
          <p:cNvPr id="3" name="Группа 2"/>
          <p:cNvGrpSpPr/>
          <p:nvPr/>
        </p:nvGrpSpPr>
        <p:grpSpPr>
          <a:xfrm>
            <a:off x="189362" y="4103409"/>
            <a:ext cx="8765275" cy="2233677"/>
            <a:chOff x="141025" y="4460548"/>
            <a:chExt cx="8765275" cy="2233677"/>
          </a:xfrm>
        </p:grpSpPr>
        <p:sp>
          <p:nvSpPr>
            <p:cNvPr id="12" name="Flowchart: Document 3"/>
            <p:cNvSpPr/>
            <p:nvPr/>
          </p:nvSpPr>
          <p:spPr bwMode="auto">
            <a:xfrm>
              <a:off x="141025" y="4460548"/>
              <a:ext cx="8765275" cy="1311323"/>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interface IToken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p>
          </p:txBody>
        </p:sp>
        <p:sp>
          <p:nvSpPr>
            <p:cNvPr id="13" name="Flowchart: Document 3"/>
            <p:cNvSpPr/>
            <p:nvPr/>
          </p:nvSpPr>
          <p:spPr bwMode="auto">
            <a:xfrm>
              <a:off x="141025" y="5463655"/>
              <a:ext cx="8765274" cy="123057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endParaRPr lang="ru-RU" sz="1400" dirty="0">
                <a:latin typeface="Consolas" pitchFamily="49" charset="0"/>
                <a:cs typeface="Consolas" pitchFamily="49" charset="0"/>
              </a:endParaRPr>
            </a:p>
          </p:txBody>
        </p:sp>
        <p:sp>
          <p:nvSpPr>
            <p:cNvPr id="14" name="Explosion 1 9"/>
            <p:cNvSpPr/>
            <p:nvPr/>
          </p:nvSpPr>
          <p:spPr bwMode="auto">
            <a:xfrm>
              <a:off x="3447899" y="4887117"/>
              <a:ext cx="1295400" cy="1295400"/>
            </a:xfrm>
            <a:prstGeom prst="irregularSeal1">
              <a:avLst/>
            </a:prstGeom>
            <a:ln>
              <a:solidFill>
                <a:schemeClr val="accent2">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grpSp>
      <p:sp>
        <p:nvSpPr>
          <p:cNvPr id="17" name="Flowchart: Document 3"/>
          <p:cNvSpPr/>
          <p:nvPr/>
        </p:nvSpPr>
        <p:spPr bwMode="auto">
          <a:xfrm>
            <a:off x="235339" y="1799231"/>
            <a:ext cx="8719298" cy="1524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ISalariedEmployed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abstract</a:t>
            </a:r>
            <a:r>
              <a:rPr lang="ru-RU" sz="1600" dirty="0">
                <a:latin typeface="Consolas" pitchFamily="49" charset="0"/>
                <a:cs typeface="Consolas" pitchFamily="49" charset="0"/>
              </a:rPr>
              <a:t> void </a:t>
            </a:r>
            <a:r>
              <a:rPr lang="ru-RU" sz="1600" dirty="0" err="1">
                <a:latin typeface="Consolas" pitchFamily="49" charset="0"/>
                <a:cs typeface="Consolas" pitchFamily="49" charset="0"/>
              </a:rPr>
              <a:t>PayBonus</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20" name="Rounded Rectangle 5"/>
          <p:cNvSpPr/>
          <p:nvPr/>
        </p:nvSpPr>
        <p:spPr bwMode="auto">
          <a:xfrm>
            <a:off x="171433" y="3389749"/>
            <a:ext cx="8765274" cy="647142"/>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 содержит тела метода</a:t>
            </a:r>
          </a:p>
        </p:txBody>
      </p:sp>
      <p:sp>
        <p:nvSpPr>
          <p:cNvPr id="22" name="Rounded Rectangle 7"/>
          <p:cNvSpPr/>
          <p:nvPr/>
        </p:nvSpPr>
        <p:spPr bwMode="auto">
          <a:xfrm>
            <a:off x="189362" y="2631168"/>
            <a:ext cx="8765275" cy="686938"/>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объявляется с помощью ключевого слова </a:t>
            </a:r>
            <a:r>
              <a:rPr lang="ru-RU" b="1" dirty="0" err="1">
                <a:solidFill>
                  <a:schemeClr val="bg1"/>
                </a:solidFill>
                <a:latin typeface="Calibri" panose="020F0502020204030204" pitchFamily="34" charset="0"/>
                <a:cs typeface="Consolas" pitchFamily="49" charset="0"/>
              </a:rPr>
              <a:t>abstract</a:t>
            </a:r>
            <a:r>
              <a:rPr lang="ru-RU" b="1" dirty="0">
                <a:solidFill>
                  <a:schemeClr val="bg1"/>
                </a:solidFill>
                <a:latin typeface="Calibri" panose="020F0502020204030204" pitchFamily="34" charset="0"/>
                <a:cs typeface="Consolas" pitchFamily="49" charset="0"/>
              </a:rPr>
              <a:t> </a:t>
            </a:r>
            <a:endParaRPr lang="ru-RU" b="1" dirty="0">
              <a:solidFill>
                <a:schemeClr val="bg1"/>
              </a:solidFill>
              <a:latin typeface="Calibri" panose="020F0502020204030204" pitchFamily="34" charset="0"/>
            </a:endParaRPr>
          </a:p>
        </p:txBody>
      </p:sp>
      <p:sp>
        <p:nvSpPr>
          <p:cNvPr id="23" name="Rounded Rectangle 10"/>
          <p:cNvSpPr/>
          <p:nvPr/>
        </p:nvSpPr>
        <p:spPr bwMode="auto">
          <a:xfrm>
            <a:off x="189362" y="697177"/>
            <a:ext cx="8765275" cy="990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является полезным, если реализация по умолчанию в абстрактном классе не имеет смысла и необходимо, чтобы производный класс обеспечивал свою собственную реализацию метода</a:t>
            </a:r>
          </a:p>
        </p:txBody>
      </p:sp>
      <p:sp>
        <p:nvSpPr>
          <p:cNvPr id="15" name="Rounded Rectangle 4"/>
          <p:cNvSpPr/>
          <p:nvPr/>
        </p:nvSpPr>
        <p:spPr bwMode="auto">
          <a:xfrm>
            <a:off x="5072116" y="4648733"/>
            <a:ext cx="3864591" cy="832517"/>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Только абстрактные классы может содержать абстрактные члены</a:t>
            </a:r>
          </a:p>
        </p:txBody>
      </p:sp>
    </p:spTree>
    <p:extLst>
      <p:ext uri="{BB962C8B-B14F-4D97-AF65-F5344CB8AC3E}">
        <p14:creationId xmlns:p14="http://schemas.microsoft.com/office/powerpoint/2010/main" val="244055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pic>
        <p:nvPicPr>
          <p:cNvPr id="257" name="image3.png" descr="arrow03"/>
          <p:cNvPicPr/>
          <p:nvPr/>
        </p:nvPicPr>
        <p:blipFill>
          <a:blip r:embed="rId2">
            <a:extLst/>
          </a:blip>
          <a:stretch>
            <a:fillRect/>
          </a:stretch>
        </p:blipFill>
        <p:spPr>
          <a:xfrm>
            <a:off x="4159113" y="3341711"/>
            <a:ext cx="901975" cy="174577"/>
          </a:xfrm>
          <a:prstGeom prst="rect">
            <a:avLst/>
          </a:prstGeom>
          <a:ln w="12700">
            <a:miter lim="400000"/>
          </a:ln>
        </p:spPr>
      </p:pic>
      <p:grpSp>
        <p:nvGrpSpPr>
          <p:cNvPr id="260" name="Group 260"/>
          <p:cNvGrpSpPr/>
          <p:nvPr/>
        </p:nvGrpSpPr>
        <p:grpSpPr>
          <a:xfrm>
            <a:off x="2438478" y="1380048"/>
            <a:ext cx="3940130" cy="3899945"/>
            <a:chOff x="-79842" y="-8553"/>
            <a:chExt cx="3940130" cy="3899943"/>
          </a:xfrm>
        </p:grpSpPr>
        <p:sp>
          <p:nvSpPr>
            <p:cNvPr id="258" name="Shape 258"/>
            <p:cNvSpPr/>
            <p:nvPr/>
          </p:nvSpPr>
          <p:spPr>
            <a:xfrm>
              <a:off x="-79842" y="430865"/>
              <a:ext cx="3830530" cy="346052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latin typeface="+mn-lt"/>
              </a:endParaRPr>
            </a:p>
          </p:txBody>
        </p:sp>
        <p:sp>
          <p:nvSpPr>
            <p:cNvPr id="259" name="Shape 259"/>
            <p:cNvSpPr/>
            <p:nvPr/>
          </p:nvSpPr>
          <p:spPr>
            <a:xfrm>
              <a:off x="152400" y="-8553"/>
              <a:ext cx="3707888" cy="36933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endParaRPr sz="1600" dirty="0">
                <a:latin typeface="Consolas"/>
                <a:ea typeface="Consolas"/>
                <a:cs typeface="Consolas"/>
                <a:sym typeface="Consolas"/>
              </a:endParaRPr>
            </a:p>
            <a:p>
              <a:pPr lvl="0"/>
              <a:endParaRPr sz="1600" dirty="0">
                <a:latin typeface="Consolas"/>
                <a:ea typeface="Consolas"/>
                <a:cs typeface="Consolas"/>
                <a:sym typeface="Consolas"/>
              </a:endParaRPr>
            </a:p>
            <a:p>
              <a:pPr lvl="0"/>
              <a:r>
                <a:rPr sz="1600" dirty="0">
                  <a:latin typeface="Consolas"/>
                  <a:ea typeface="Consolas"/>
                  <a:cs typeface="Consolas"/>
                  <a:sym typeface="Consolas"/>
                </a:rPr>
                <a:t>private string </a:t>
              </a:r>
              <a:r>
                <a:rPr lang="en-US" sz="1600" dirty="0" err="1">
                  <a:latin typeface="Consolas"/>
                  <a:ea typeface="Consolas"/>
                  <a:cs typeface="Consolas"/>
                  <a:sym typeface="Consolas"/>
                </a:rPr>
                <a:t>someS</a:t>
              </a:r>
              <a:r>
                <a:rPr sz="1600" dirty="0" err="1">
                  <a:latin typeface="Consolas"/>
                  <a:ea typeface="Consolas"/>
                  <a:cs typeface="Consolas"/>
                  <a:sym typeface="Consolas"/>
                </a:rPr>
                <a:t>tring</a:t>
              </a:r>
              <a:r>
                <a:rPr sz="1600" dirty="0">
                  <a:latin typeface="Consolas"/>
                  <a:ea typeface="Consolas"/>
                  <a:cs typeface="Consolas"/>
                  <a:sym typeface="Consolas"/>
                </a:rPr>
                <a:t>;</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public string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this.</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private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263" name="Group 263"/>
          <p:cNvGrpSpPr/>
          <p:nvPr/>
        </p:nvGrpSpPr>
        <p:grpSpPr>
          <a:xfrm>
            <a:off x="228600" y="5715000"/>
            <a:ext cx="8698085" cy="609600"/>
            <a:chOff x="0" y="0"/>
            <a:chExt cx="8359559" cy="609600"/>
          </a:xfrm>
          <a:solidFill>
            <a:schemeClr val="accent2">
              <a:lumMod val="50000"/>
            </a:schemeClr>
          </a:solidFill>
          <a:effectLst/>
        </p:grpSpPr>
        <p:sp>
          <p:nvSpPr>
            <p:cNvPr id="261" name="Shape 261"/>
            <p:cNvSpPr/>
            <p:nvPr/>
          </p:nvSpPr>
          <p:spPr>
            <a:xfrm>
              <a:off x="0" y="0"/>
              <a:ext cx="8359559" cy="609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62" name="Shape 262"/>
            <p:cNvSpPr/>
            <p:nvPr/>
          </p:nvSpPr>
          <p:spPr>
            <a:xfrm>
              <a:off x="171258" y="179646"/>
              <a:ext cx="8158542"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just"/>
              <a:r>
                <a:rPr dirty="0">
                  <a:solidFill>
                    <a:schemeClr val="bg1"/>
                  </a:solidFill>
                  <a:latin typeface="Calibri" panose="020F0502020204030204" pitchFamily="34" charset="0"/>
                </a:rPr>
                <a:t>Set-</a:t>
              </a:r>
              <a:r>
                <a:rPr dirty="0" err="1">
                  <a:solidFill>
                    <a:schemeClr val="bg1"/>
                  </a:solidFill>
                  <a:latin typeface="Calibri" panose="020F0502020204030204" pitchFamily="34" charset="0"/>
                </a:rPr>
                <a:t>аксессор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всегда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имеет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один</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предоставляемый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свойством</a:t>
              </a:r>
              <a:endParaRPr dirty="0">
                <a:solidFill>
                  <a:schemeClr val="bg1"/>
                </a:solidFill>
                <a:latin typeface="Calibri" panose="020F0502020204030204" pitchFamily="34" charset="0"/>
              </a:endParaRPr>
            </a:p>
          </p:txBody>
        </p:sp>
      </p:grpSp>
      <p:grpSp>
        <p:nvGrpSpPr>
          <p:cNvPr id="266" name="Group 266"/>
          <p:cNvGrpSpPr/>
          <p:nvPr/>
        </p:nvGrpSpPr>
        <p:grpSpPr>
          <a:xfrm>
            <a:off x="6412085" y="2571742"/>
            <a:ext cx="2514600" cy="1371600"/>
            <a:chOff x="0" y="0"/>
            <a:chExt cx="2514600" cy="1371600"/>
          </a:xfrm>
          <a:solidFill>
            <a:schemeClr val="accent2">
              <a:lumMod val="50000"/>
            </a:schemeClr>
          </a:solidFill>
          <a:effectLst/>
        </p:grpSpPr>
        <p:sp>
          <p:nvSpPr>
            <p:cNvPr id="264" name="Shape 264"/>
            <p:cNvSpPr/>
            <p:nvPr/>
          </p:nvSpPr>
          <p:spPr>
            <a:xfrm>
              <a:off x="0" y="0"/>
              <a:ext cx="2514600" cy="1371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dirty="0">
                <a:solidFill>
                  <a:schemeClr val="bg1"/>
                </a:solidFill>
                <a:latin typeface="Calibri" panose="020F0502020204030204" pitchFamily="34" charset="0"/>
              </a:endParaRPr>
            </a:p>
          </p:txBody>
        </p:sp>
        <p:sp>
          <p:nvSpPr>
            <p:cNvPr id="265" name="Shape 265"/>
            <p:cNvSpPr/>
            <p:nvPr/>
          </p:nvSpPr>
          <p:spPr>
            <a:xfrm>
              <a:off x="66955" y="270301"/>
              <a:ext cx="2380690" cy="83099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Логика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определяется</a:t>
              </a:r>
              <a:endParaRPr dirty="0">
                <a:solidFill>
                  <a:schemeClr val="bg1"/>
                </a:solidFill>
                <a:latin typeface="Calibri" panose="020F0502020204030204" pitchFamily="34" charset="0"/>
              </a:endParaRPr>
            </a:p>
            <a:p>
              <a:pPr lvl="0" algn="ctr"/>
              <a:r>
                <a:rPr dirty="0">
                  <a:solidFill>
                    <a:schemeClr val="bg1"/>
                  </a:solidFill>
                  <a:latin typeface="Calibri" panose="020F0502020204030204" pitchFamily="34" charset="0"/>
                </a:rPr>
                <a:t> get и set </a:t>
              </a:r>
              <a:r>
                <a:rPr dirty="0" err="1">
                  <a:solidFill>
                    <a:schemeClr val="bg1"/>
                  </a:solidFill>
                  <a:latin typeface="Calibri" panose="020F0502020204030204" pitchFamily="34" charset="0"/>
                </a:rPr>
                <a:t>аксессорами</a:t>
              </a:r>
              <a:endParaRPr dirty="0">
                <a:solidFill>
                  <a:schemeClr val="bg1"/>
                </a:solidFill>
                <a:latin typeface="Calibri" panose="020F0502020204030204" pitchFamily="34" charset="0"/>
              </a:endParaRPr>
            </a:p>
          </p:txBody>
        </p:sp>
      </p:grpSp>
      <p:grpSp>
        <p:nvGrpSpPr>
          <p:cNvPr id="271" name="Group 271"/>
          <p:cNvGrpSpPr/>
          <p:nvPr/>
        </p:nvGrpSpPr>
        <p:grpSpPr>
          <a:xfrm>
            <a:off x="209263" y="1219199"/>
            <a:ext cx="1771937" cy="1066800"/>
            <a:chOff x="0" y="0"/>
            <a:chExt cx="1771935" cy="1066800"/>
          </a:xfrm>
          <a:solidFill>
            <a:schemeClr val="accent2">
              <a:lumMod val="50000"/>
            </a:schemeClr>
          </a:solidFill>
          <a:effectLst/>
        </p:grpSpPr>
        <p:sp>
          <p:nvSpPr>
            <p:cNvPr id="269" name="Shape 269"/>
            <p:cNvSpPr/>
            <p:nvPr/>
          </p:nvSpPr>
          <p:spPr>
            <a:xfrm>
              <a:off x="0" y="0"/>
              <a:ext cx="1771935" cy="10668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0" name="Shape 270"/>
            <p:cNvSpPr/>
            <p:nvPr/>
          </p:nvSpPr>
          <p:spPr>
            <a:xfrm>
              <a:off x="52077" y="117901"/>
              <a:ext cx="1667780" cy="830997"/>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Модификатор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доступа</a:t>
              </a:r>
              <a:r>
                <a:rPr dirty="0">
                  <a:solidFill>
                    <a:schemeClr val="bg1"/>
                  </a:solidFill>
                  <a:latin typeface="Calibri" panose="020F0502020204030204" pitchFamily="34" charset="0"/>
                </a:rPr>
                <a:t> </a:t>
              </a:r>
            </a:p>
            <a:p>
              <a:pPr lvl="0" algn="ct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75" name="Group 275"/>
          <p:cNvGrpSpPr/>
          <p:nvPr/>
        </p:nvGrpSpPr>
        <p:grpSpPr>
          <a:xfrm>
            <a:off x="209263" y="3203372"/>
            <a:ext cx="1771937" cy="2286000"/>
            <a:chOff x="0" y="0"/>
            <a:chExt cx="1771935" cy="2286000"/>
          </a:xfrm>
          <a:solidFill>
            <a:schemeClr val="accent2">
              <a:lumMod val="50000"/>
            </a:schemeClr>
          </a:solidFill>
          <a:effectLst/>
        </p:grpSpPr>
        <p:sp>
          <p:nvSpPr>
            <p:cNvPr id="273" name="Shape 273"/>
            <p:cNvSpPr/>
            <p:nvPr/>
          </p:nvSpPr>
          <p:spPr>
            <a:xfrm>
              <a:off x="0" y="0"/>
              <a:ext cx="1771935" cy="2286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4" name="Shape 274"/>
            <p:cNvSpPr/>
            <p:nvPr/>
          </p:nvSpPr>
          <p:spPr>
            <a:xfrm>
              <a:off x="86498" y="173504"/>
              <a:ext cx="1598938" cy="1938992"/>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a:solidFill>
                    <a:schemeClr val="bg1"/>
                  </a:solidFill>
                  <a:latin typeface="Calibri" panose="020F0502020204030204" pitchFamily="34" charset="0"/>
                </a:rPr>
                <a:t>Можно изменить модификатор доступа либо get, либо set аксессора свойства</a:t>
              </a:r>
            </a:p>
          </p:txBody>
        </p:sp>
      </p:grpSp>
      <p:grpSp>
        <p:nvGrpSpPr>
          <p:cNvPr id="279" name="Group 279"/>
          <p:cNvGrpSpPr/>
          <p:nvPr/>
        </p:nvGrpSpPr>
        <p:grpSpPr>
          <a:xfrm>
            <a:off x="2393381" y="722050"/>
            <a:ext cx="1752600" cy="762000"/>
            <a:chOff x="0" y="0"/>
            <a:chExt cx="1752600" cy="762000"/>
          </a:xfrm>
          <a:solidFill>
            <a:schemeClr val="accent2">
              <a:lumMod val="50000"/>
            </a:schemeClr>
          </a:solidFill>
          <a:effectLst/>
        </p:grpSpPr>
        <p:sp>
          <p:nvSpPr>
            <p:cNvPr id="277" name="Shape 277"/>
            <p:cNvSpPr/>
            <p:nvPr/>
          </p:nvSpPr>
          <p:spPr>
            <a:xfrm>
              <a:off x="0" y="0"/>
              <a:ext cx="17526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8" name="Shape 278"/>
            <p:cNvSpPr/>
            <p:nvPr/>
          </p:nvSpPr>
          <p:spPr>
            <a:xfrm>
              <a:off x="37198" y="104000"/>
              <a:ext cx="1678204" cy="553998"/>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Спецификатор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83" name="Group 283"/>
          <p:cNvGrpSpPr/>
          <p:nvPr/>
        </p:nvGrpSpPr>
        <p:grpSpPr>
          <a:xfrm>
            <a:off x="5088797" y="720297"/>
            <a:ext cx="1600200" cy="762000"/>
            <a:chOff x="0" y="0"/>
            <a:chExt cx="1600200" cy="762000"/>
          </a:xfrm>
          <a:solidFill>
            <a:schemeClr val="accent2">
              <a:lumMod val="50000"/>
            </a:schemeClr>
          </a:solidFill>
          <a:effectLst/>
        </p:grpSpPr>
        <p:sp>
          <p:nvSpPr>
            <p:cNvPr id="281" name="Shape 281"/>
            <p:cNvSpPr/>
            <p:nvPr/>
          </p:nvSpPr>
          <p:spPr>
            <a:xfrm>
              <a:off x="0" y="0"/>
              <a:ext cx="16002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dirty="0">
                <a:solidFill>
                  <a:schemeClr val="bg1"/>
                </a:solidFill>
                <a:latin typeface="Calibri" panose="020F0502020204030204" pitchFamily="34" charset="0"/>
              </a:endParaRPr>
            </a:p>
          </p:txBody>
        </p:sp>
        <p:sp>
          <p:nvSpPr>
            <p:cNvPr id="282" name="Shape 282"/>
            <p:cNvSpPr/>
            <p:nvPr/>
          </p:nvSpPr>
          <p:spPr>
            <a:xfrm>
              <a:off x="37197" y="242501"/>
              <a:ext cx="1525806"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Имя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cxnSp>
        <p:nvCxnSpPr>
          <p:cNvPr id="6" name="Прямая со стрелкой 5"/>
          <p:cNvCxnSpPr>
            <a:stCxn id="270" idx="3"/>
          </p:cNvCxnSpPr>
          <p:nvPr/>
        </p:nvCxnSpPr>
        <p:spPr>
          <a:xfrm>
            <a:off x="1929122" y="1752599"/>
            <a:ext cx="737878" cy="609601"/>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277" idx="2"/>
          </p:cNvCxnSpPr>
          <p:nvPr/>
        </p:nvCxnSpPr>
        <p:spPr>
          <a:xfrm>
            <a:off x="3269681" y="1484050"/>
            <a:ext cx="387919" cy="80194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281" idx="2"/>
          </p:cNvCxnSpPr>
          <p:nvPr/>
        </p:nvCxnSpPr>
        <p:spPr>
          <a:xfrm flipH="1">
            <a:off x="5061088" y="1482297"/>
            <a:ext cx="827809" cy="80370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a:stCxn id="273" idx="3"/>
          </p:cNvCxnSpPr>
          <p:nvPr/>
        </p:nvCxnSpPr>
        <p:spPr>
          <a:xfrm flipV="1">
            <a:off x="1981200" y="3943342"/>
            <a:ext cx="1066800" cy="40303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a:stCxn id="265" idx="1"/>
          </p:cNvCxnSpPr>
          <p:nvPr/>
        </p:nvCxnSpPr>
        <p:spPr>
          <a:xfrm flipH="1" flipV="1">
            <a:off x="5474992" y="3050417"/>
            <a:ext cx="1004048" cy="20712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a:stCxn id="264" idx="1"/>
          </p:cNvCxnSpPr>
          <p:nvPr/>
        </p:nvCxnSpPr>
        <p:spPr>
          <a:xfrm flipH="1">
            <a:off x="5474992" y="3257542"/>
            <a:ext cx="937093" cy="7173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662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sp>
        <p:nvSpPr>
          <p:cNvPr id="8" name="Rounded Rectangle 9"/>
          <p:cNvSpPr/>
          <p:nvPr/>
        </p:nvSpPr>
        <p:spPr bwMode="auto">
          <a:xfrm>
            <a:off x="209550" y="762000"/>
            <a:ext cx="8724900" cy="7620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необходимо переопределить (</a:t>
            </a:r>
            <a:r>
              <a:rPr lang="arn-CL" dirty="0">
                <a:solidFill>
                  <a:schemeClr val="bg1"/>
                </a:solidFill>
                <a:latin typeface="Calibri" panose="020F0502020204030204" pitchFamily="34" charset="0"/>
              </a:rPr>
              <a:t>override </a:t>
            </a:r>
            <a:r>
              <a:rPr lang="ru-RU" dirty="0">
                <a:solidFill>
                  <a:schemeClr val="bg1"/>
                </a:solidFill>
                <a:latin typeface="Calibri" panose="020F0502020204030204" pitchFamily="34" charset="0"/>
              </a:rPr>
              <a:t>)</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 в производном классе</a:t>
            </a:r>
          </a:p>
        </p:txBody>
      </p:sp>
      <p:sp>
        <p:nvSpPr>
          <p:cNvPr id="9" name="Блок-схема: документ 8"/>
          <p:cNvSpPr/>
          <p:nvPr/>
        </p:nvSpPr>
        <p:spPr bwMode="auto">
          <a:xfrm>
            <a:off x="209550" y="1635457"/>
            <a:ext cx="8724900" cy="129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 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arn-CL" sz="1600" dirty="0">
                <a:latin typeface="Consolas" pitchFamily="49" charset="0"/>
                <a:cs typeface="Consolas" pitchFamily="49" charset="0"/>
              </a:rPr>
              <a:t>public override string Name( ) {...}</a:t>
            </a:r>
          </a:p>
          <a:p>
            <a:r>
              <a:rPr lang="ru-RU" sz="1600" dirty="0">
                <a:latin typeface="Consolas" pitchFamily="49" charset="0"/>
                <a:cs typeface="Consolas" pitchFamily="49" charset="0"/>
              </a:rPr>
              <a:t>}</a:t>
            </a:r>
          </a:p>
        </p:txBody>
      </p:sp>
      <p:sp>
        <p:nvSpPr>
          <p:cNvPr id="10" name="Rounded Rectangle 9"/>
          <p:cNvSpPr/>
          <p:nvPr/>
        </p:nvSpPr>
        <p:spPr bwMode="auto">
          <a:xfrm>
            <a:off x="209550" y="2971199"/>
            <a:ext cx="8724900" cy="76139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может переопределять виртуальный  метод базового класса</a:t>
            </a:r>
          </a:p>
        </p:txBody>
      </p:sp>
      <p:sp>
        <p:nvSpPr>
          <p:cNvPr id="11" name="Блок-схема: документ 10"/>
          <p:cNvSpPr/>
          <p:nvPr/>
        </p:nvSpPr>
        <p:spPr bwMode="auto">
          <a:xfrm>
            <a:off x="209550" y="3884998"/>
            <a:ext cx="7782635"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dirty="0">
                <a:latin typeface="Consolas" pitchFamily="49" charset="0"/>
                <a:cs typeface="Consolas" pitchFamily="49" charset="0"/>
              </a:rPr>
              <a:t>class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virtual string Name( ) { ... }</a:t>
            </a:r>
          </a:p>
          <a:p>
            <a:r>
              <a:rPr lang="en-US" sz="1600" dirty="0">
                <a:latin typeface="Consolas" pitchFamily="49" charset="0"/>
                <a:cs typeface="Consolas" pitchFamily="49" charset="0"/>
              </a:rPr>
              <a:t>}</a:t>
            </a:r>
          </a:p>
          <a:p>
            <a:r>
              <a:rPr lang="en-US" sz="1600" dirty="0">
                <a:latin typeface="Consolas" pitchFamily="49" charset="0"/>
                <a:cs typeface="Consolas" pitchFamily="49" charset="0"/>
              </a:rPr>
              <a:t>abstract class Force: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abstract override string Name( );</a:t>
            </a:r>
          </a:p>
          <a:p>
            <a:r>
              <a:rPr lang="en-US" sz="1600" dirty="0">
                <a:latin typeface="Consolas" pitchFamily="49" charset="0"/>
                <a:cs typeface="Consolas" pitchFamily="49" charset="0"/>
              </a:rPr>
              <a:t>}</a:t>
            </a:r>
            <a:endParaRPr lang="ru-RU" sz="1600" dirty="0">
              <a:latin typeface="Consolas" pitchFamily="49" charset="0"/>
              <a:cs typeface="Consolas" pitchFamily="49" charset="0"/>
            </a:endParaRPr>
          </a:p>
        </p:txBody>
      </p:sp>
    </p:spTree>
    <p:extLst>
      <p:ext uri="{BB962C8B-B14F-4D97-AF65-F5344CB8AC3E}">
        <p14:creationId xmlns:p14="http://schemas.microsoft.com/office/powerpoint/2010/main" val="1851710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2295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966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свойства</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154234"/>
              </p:ext>
            </p:extLst>
          </p:nvPr>
        </p:nvGraphicFramePr>
        <p:xfrm>
          <a:off x="228600" y="838200"/>
          <a:ext cx="8592728" cy="2286000"/>
        </p:xfrm>
        <a:graphic>
          <a:graphicData uri="http://schemas.openxmlformats.org/drawingml/2006/table">
            <a:tbl>
              <a:tblPr bandRow="1">
                <a:tableStyleId>{1FECB4D8-DB02-4DC6-A0A2-4F2EBAE1DC90}</a:tableStyleId>
              </a:tblPr>
              <a:tblGrid>
                <a:gridCol w="3810000">
                  <a:extLst>
                    <a:ext uri="{9D8B030D-6E8A-4147-A177-3AD203B41FA5}">
                      <a16:colId xmlns="" xmlns:a16="http://schemas.microsoft.com/office/drawing/2014/main" val="20000"/>
                    </a:ext>
                  </a:extLst>
                </a:gridCol>
                <a:gridCol w="4782728">
                  <a:extLst>
                    <a:ext uri="{9D8B030D-6E8A-4147-A177-3AD203B41FA5}">
                      <a16:colId xmlns="" xmlns:a16="http://schemas.microsoft.com/office/drawing/2014/main" val="20001"/>
                    </a:ext>
                  </a:extLst>
                </a:gridCol>
              </a:tblGrid>
              <a:tr h="571500">
                <a:tc>
                  <a:txBody>
                    <a:bodyPr/>
                    <a:lstStyle/>
                    <a:p>
                      <a:r>
                        <a:rPr lang="ru-RU" sz="1800" dirty="0">
                          <a:solidFill>
                            <a:schemeClr val="bg1"/>
                          </a:solidFill>
                          <a:latin typeface="Calibri" panose="020F0502020204030204" pitchFamily="34" charset="0"/>
                        </a:rPr>
                        <a:t>Статический</a:t>
                      </a:r>
                      <a:r>
                        <a:rPr lang="ru-RU" sz="1800" baseline="0" dirty="0">
                          <a:solidFill>
                            <a:schemeClr val="bg1"/>
                          </a:solidFill>
                          <a:latin typeface="Calibri" panose="020F0502020204030204" pitchFamily="34" charset="0"/>
                        </a:rPr>
                        <a:t> модификатор</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static</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 xmlns:a16="http://schemas.microsoft.com/office/drawing/2014/main" val="10000"/>
                  </a:ext>
                </a:extLst>
              </a:tr>
              <a:tr h="571500">
                <a:tc>
                  <a:txBody>
                    <a:bodyPr/>
                    <a:lstStyle/>
                    <a:p>
                      <a:r>
                        <a:rPr lang="ru-RU" sz="1800" baseline="0" dirty="0">
                          <a:latin typeface="Calibri" panose="020F0502020204030204" pitchFamily="34" charset="0"/>
                        </a:rPr>
                        <a:t>Модификатор доступа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public internal</a:t>
                      </a:r>
                      <a:r>
                        <a:rPr lang="en-US" sz="1800" baseline="0" dirty="0">
                          <a:latin typeface="Calibri" panose="020F0502020204030204" pitchFamily="34" charset="0"/>
                        </a:rPr>
                        <a:t> private protected</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 xmlns:a16="http://schemas.microsoft.com/office/drawing/2014/main" val="10001"/>
                  </a:ext>
                </a:extLst>
              </a:tr>
              <a:tr h="571500">
                <a:tc>
                  <a:txBody>
                    <a:bodyPr/>
                    <a:lstStyle/>
                    <a:p>
                      <a:r>
                        <a:rPr lang="ru-RU" sz="1800" baseline="0" dirty="0">
                          <a:solidFill>
                            <a:schemeClr val="bg1"/>
                          </a:solidFill>
                          <a:latin typeface="Calibri" panose="020F0502020204030204" pitchFamily="34" charset="0"/>
                        </a:rPr>
                        <a:t>Модификатор наследования</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new virtual</a:t>
                      </a:r>
                      <a:r>
                        <a:rPr lang="en-US" sz="1800" baseline="0" dirty="0">
                          <a:solidFill>
                            <a:schemeClr val="bg1"/>
                          </a:solidFill>
                          <a:latin typeface="Calibri" panose="020F0502020204030204" pitchFamily="34" charset="0"/>
                        </a:rPr>
                        <a:t> abstract override sealed</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 xmlns:a16="http://schemas.microsoft.com/office/drawing/2014/main" val="10002"/>
                  </a:ext>
                </a:extLst>
              </a:tr>
              <a:tr h="571500">
                <a:tc>
                  <a:txBody>
                    <a:bodyPr/>
                    <a:lstStyle/>
                    <a:p>
                      <a:r>
                        <a:rPr lang="ru-RU" sz="1800" baseline="0" dirty="0">
                          <a:latin typeface="Calibri" panose="020F0502020204030204" pitchFamily="34" charset="0"/>
                        </a:rPr>
                        <a:t>Модификатор небезопасного кода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unsafe extern</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66498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Автоматические</a:t>
            </a:r>
            <a:r>
              <a:rPr lang="en-US" dirty="0"/>
              <a:t> </a:t>
            </a:r>
            <a:r>
              <a:rPr lang="en-US" dirty="0" err="1"/>
              <a:t>свойства</a:t>
            </a:r>
            <a:r>
              <a:rPr lang="en-US" dirty="0"/>
              <a:t> (Automatically Implemented Properties)</a:t>
            </a:r>
          </a:p>
        </p:txBody>
      </p:sp>
      <p:grpSp>
        <p:nvGrpSpPr>
          <p:cNvPr id="300" name="Group 300"/>
          <p:cNvGrpSpPr/>
          <p:nvPr/>
        </p:nvGrpSpPr>
        <p:grpSpPr>
          <a:xfrm>
            <a:off x="201308" y="827294"/>
            <a:ext cx="4688052" cy="752290"/>
            <a:chOff x="0" y="0"/>
            <a:chExt cx="4688051" cy="752288"/>
          </a:xfrm>
        </p:grpSpPr>
        <p:sp>
          <p:nvSpPr>
            <p:cNvPr id="298" name="Shape 298"/>
            <p:cNvSpPr/>
            <p:nvPr/>
          </p:nvSpPr>
          <p:spPr>
            <a:xfrm>
              <a:off x="0" y="0"/>
              <a:ext cx="45720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endParaRPr>
                <a:latin typeface="+mn-lt"/>
              </a:endParaRPr>
            </a:p>
          </p:txBody>
        </p:sp>
        <p:sp>
          <p:nvSpPr>
            <p:cNvPr id="299" name="Shape 299"/>
            <p:cNvSpPr/>
            <p:nvPr/>
          </p:nvSpPr>
          <p:spPr>
            <a:xfrm>
              <a:off x="116051" y="191001"/>
              <a:ext cx="4572000"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defRPr sz="1600">
                  <a:latin typeface="Consolas"/>
                  <a:ea typeface="Consolas"/>
                  <a:cs typeface="Consolas"/>
                  <a:sym typeface="Consolas"/>
                </a:defRPr>
              </a:lvl1pPr>
            </a:lstStyle>
            <a:p>
              <a:pPr lvl="0">
                <a:defRPr sz="1800"/>
              </a:pPr>
              <a:r>
                <a:rPr sz="1600" dirty="0"/>
                <a:t>public string Name { get; set; }</a:t>
              </a:r>
            </a:p>
          </p:txBody>
        </p:sp>
      </p:grpSp>
      <p:grpSp>
        <p:nvGrpSpPr>
          <p:cNvPr id="303" name="Group 303"/>
          <p:cNvGrpSpPr/>
          <p:nvPr/>
        </p:nvGrpSpPr>
        <p:grpSpPr>
          <a:xfrm>
            <a:off x="3805132" y="488723"/>
            <a:ext cx="5106766" cy="3746955"/>
            <a:chOff x="-1014624" y="-119702"/>
            <a:chExt cx="5106764" cy="3746953"/>
          </a:xfrm>
        </p:grpSpPr>
        <p:sp>
          <p:nvSpPr>
            <p:cNvPr id="301" name="Shape 301"/>
            <p:cNvSpPr/>
            <p:nvPr/>
          </p:nvSpPr>
          <p:spPr>
            <a:xfrm>
              <a:off x="-1014624" y="218868"/>
              <a:ext cx="5106764" cy="3183467"/>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latin typeface="+mn-lt"/>
              </a:endParaRPr>
            </a:p>
          </p:txBody>
        </p:sp>
        <p:sp>
          <p:nvSpPr>
            <p:cNvPr id="302" name="Shape 302"/>
            <p:cNvSpPr/>
            <p:nvPr/>
          </p:nvSpPr>
          <p:spPr>
            <a:xfrm>
              <a:off x="-840585" y="-119702"/>
              <a:ext cx="4932725" cy="3746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r>
                <a:rPr sz="1600" dirty="0">
                  <a:latin typeface="Consolas"/>
                  <a:ea typeface="Consolas"/>
                  <a:cs typeface="Consolas"/>
                  <a:sym typeface="Consolas"/>
                </a:rPr>
                <a:t>private string </a:t>
              </a:r>
              <a:r>
                <a:rPr sz="1600" dirty="0">
                  <a:latin typeface="Consolas"/>
                  <a:cs typeface="Consolas"/>
                </a:rPr>
                <a:t>&lt;Name&gt;k__BackingField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public string Name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a:latin typeface="Consolas"/>
                  <a:cs typeface="Consolas"/>
                </a:rPr>
                <a:t>return &lt;Name&gt;k__BackingField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this._name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sp>
        <p:nvSpPr>
          <p:cNvPr id="304" name="Shape 304"/>
          <p:cNvSpPr/>
          <p:nvPr/>
        </p:nvSpPr>
        <p:spPr>
          <a:xfrm>
            <a:off x="201308" y="1683620"/>
            <a:ext cx="3913493" cy="1523221"/>
          </a:xfrm>
          <a:prstGeom prst="roundRect">
            <a:avLst>
              <a:gd name="adj" fmla="val 1084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defRPr>
                <a:solidFill>
                  <a:srgbClr val="000000"/>
                </a:solidFill>
              </a:defRPr>
            </a:pPr>
            <a:r>
              <a:rPr lang="ru-RU" dirty="0">
                <a:solidFill>
                  <a:schemeClr val="bg1"/>
                </a:solidFill>
                <a:latin typeface="Calibri" panose="020F0502020204030204" pitchFamily="34" charset="0"/>
              </a:rPr>
              <a:t>При использовании автоматического свойства, компилятор создает </a:t>
            </a:r>
            <a:r>
              <a:rPr lang="ru-RU" dirty="0" err="1">
                <a:solidFill>
                  <a:schemeClr val="bg1"/>
                </a:solidFill>
                <a:latin typeface="Calibri" panose="020F0502020204030204" pitchFamily="34" charset="0"/>
              </a:rPr>
              <a:t>private</a:t>
            </a:r>
            <a:r>
              <a:rPr lang="ru-RU" dirty="0">
                <a:solidFill>
                  <a:schemeClr val="bg1"/>
                </a:solidFill>
                <a:latin typeface="Calibri" panose="020F0502020204030204" pitchFamily="34" charset="0"/>
              </a:rPr>
              <a:t> поля и автоматически генерирует код для чтения и записи этого поля</a:t>
            </a:r>
          </a:p>
        </p:txBody>
      </p:sp>
      <p:sp>
        <p:nvSpPr>
          <p:cNvPr id="307" name="Shape 307"/>
          <p:cNvSpPr/>
          <p:nvPr/>
        </p:nvSpPr>
        <p:spPr>
          <a:xfrm>
            <a:off x="197806" y="4864404"/>
            <a:ext cx="8714092"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Полезны, когда не требуется дополнительной обработки или проверки значений полей</a:t>
            </a:r>
          </a:p>
        </p:txBody>
      </p:sp>
      <p:sp>
        <p:nvSpPr>
          <p:cNvPr id="310" name="Shape 310"/>
          <p:cNvSpPr/>
          <p:nvPr/>
        </p:nvSpPr>
        <p:spPr>
          <a:xfrm>
            <a:off x="201308" y="5674006"/>
            <a:ext cx="8710590"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a:solidFill>
                  <a:schemeClr val="bg1"/>
                </a:solidFill>
                <a:latin typeface="Calibri" panose="020F0502020204030204" pitchFamily="34" charset="0"/>
              </a:rPr>
              <a:t>Не возникает никаких последствий при переходе от автоматических свойств на определенные</a:t>
            </a:r>
            <a:endParaRPr lang="ru-RU" dirty="0">
              <a:solidFill>
                <a:schemeClr val="bg1"/>
              </a:solidFill>
              <a:latin typeface="Calibri" panose="020F0502020204030204" pitchFamily="34" charset="0"/>
            </a:endParaRPr>
          </a:p>
        </p:txBody>
      </p:sp>
      <p:sp>
        <p:nvSpPr>
          <p:cNvPr id="313" name="Shape 313"/>
          <p:cNvSpPr/>
          <p:nvPr/>
        </p:nvSpPr>
        <p:spPr>
          <a:xfrm>
            <a:off x="197806" y="3743422"/>
            <a:ext cx="8710590" cy="99718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Везде, где необходимо добавить поле и можно его сделать </a:t>
            </a:r>
            <a:r>
              <a:rPr lang="ru-RU" dirty="0" err="1">
                <a:solidFill>
                  <a:schemeClr val="bg1"/>
                </a:solidFill>
                <a:latin typeface="Calibri" panose="020F0502020204030204" pitchFamily="34" charset="0"/>
              </a:rPr>
              <a:t>public</a:t>
            </a:r>
            <a:r>
              <a:rPr lang="ru-RU" dirty="0">
                <a:solidFill>
                  <a:schemeClr val="bg1"/>
                </a:solidFill>
                <a:latin typeface="Calibri" panose="020F0502020204030204" pitchFamily="34" charset="0"/>
              </a:rPr>
              <a:t>, а не писать свойство для получения и установки его значения, можно использовать автоматические свойства</a:t>
            </a:r>
          </a:p>
        </p:txBody>
      </p:sp>
    </p:spTree>
    <p:extLst>
      <p:ext uri="{BB962C8B-B14F-4D97-AF65-F5344CB8AC3E}">
        <p14:creationId xmlns:p14="http://schemas.microsoft.com/office/powerpoint/2010/main" val="101028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28" name="Group 328"/>
          <p:cNvGrpSpPr/>
          <p:nvPr/>
        </p:nvGrpSpPr>
        <p:grpSpPr>
          <a:xfrm>
            <a:off x="231944" y="652291"/>
            <a:ext cx="8683456" cy="5717295"/>
            <a:chOff x="-72856" y="1489420"/>
            <a:chExt cx="8683456" cy="5266016"/>
          </a:xfrm>
        </p:grpSpPr>
        <p:sp>
          <p:nvSpPr>
            <p:cNvPr id="326" name="Shape 326"/>
            <p:cNvSpPr/>
            <p:nvPr/>
          </p:nvSpPr>
          <p:spPr>
            <a:xfrm>
              <a:off x="-72856" y="1489420"/>
              <a:ext cx="8683456" cy="526601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27" name="Shape 327"/>
            <p:cNvSpPr/>
            <p:nvPr/>
          </p:nvSpPr>
          <p:spPr>
            <a:xfrm>
              <a:off x="24421" y="1577795"/>
              <a:ext cx="8485557" cy="4989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class Employee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private string name;</a:t>
              </a:r>
            </a:p>
            <a:p>
              <a:pPr lvl="0"/>
              <a:r>
                <a:rPr sz="1600" dirty="0">
                  <a:latin typeface="Consolas"/>
                  <a:ea typeface="Consolas"/>
                  <a:cs typeface="Consolas"/>
                  <a:sym typeface="Consolas"/>
                </a:rPr>
                <a:t>    private string department;</a:t>
              </a:r>
            </a:p>
            <a:p>
              <a:pPr lvl="0"/>
              <a:r>
                <a:rPr sz="1600" dirty="0">
                  <a:latin typeface="Consolas"/>
                  <a:ea typeface="Consolas"/>
                  <a:cs typeface="Consolas"/>
                  <a:sym typeface="Consolas"/>
                </a:rPr>
                <a:t>    // Initialize both fields</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 string</a:t>
              </a:r>
              <a:r>
                <a:rPr lang="en-US" sz="1600" dirty="0">
                  <a:latin typeface="Consolas"/>
                  <a:ea typeface="Consolas"/>
                  <a:cs typeface="Consolas"/>
                  <a:sym typeface="Consolas"/>
                </a:rPr>
                <a:t> </a:t>
              </a:r>
              <a:r>
                <a:rPr sz="1600" dirty="0">
                  <a:latin typeface="Consolas"/>
                  <a:ea typeface="Consolas"/>
                  <a:cs typeface="Consolas"/>
                  <a:sym typeface="Consolas"/>
                </a:rPr>
                <a:t>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a:t>
              </a:r>
              <a:r>
                <a:rPr lang="en-US" sz="1600" dirty="0">
                  <a:latin typeface="Consolas"/>
                  <a:ea typeface="Consolas"/>
                  <a:cs typeface="Consolas"/>
                  <a:sym typeface="Consolas"/>
                </a:rPr>
                <a:t> n</a:t>
              </a:r>
              <a:r>
                <a:rPr sz="1600" dirty="0">
                  <a:latin typeface="Consolas"/>
                  <a:ea typeface="Consolas"/>
                  <a:cs typeface="Consolas"/>
                  <a:sym typeface="Consolas"/>
                </a:rPr>
                <a:t>ame;</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name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department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331" name="Group 331"/>
          <p:cNvGrpSpPr/>
          <p:nvPr/>
        </p:nvGrpSpPr>
        <p:grpSpPr>
          <a:xfrm>
            <a:off x="1485782" y="5532898"/>
            <a:ext cx="6324600" cy="752289"/>
            <a:chOff x="0" y="0"/>
            <a:chExt cx="6324600" cy="752288"/>
          </a:xfrm>
        </p:grpSpPr>
        <p:sp>
          <p:nvSpPr>
            <p:cNvPr id="329" name="Shape 329"/>
            <p:cNvSpPr/>
            <p:nvPr/>
          </p:nvSpPr>
          <p:spPr>
            <a:xfrm>
              <a:off x="0" y="0"/>
              <a:ext cx="63246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30" name="Shape 330"/>
            <p:cNvSpPr/>
            <p:nvPr/>
          </p:nvSpPr>
          <p:spPr>
            <a:xfrm>
              <a:off x="0" y="59320"/>
              <a:ext cx="6324600"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r>
                <a:rPr sz="1600" dirty="0">
                  <a:latin typeface="Consolas"/>
                  <a:ea typeface="Consolas"/>
                  <a:cs typeface="Consolas"/>
                  <a:sym typeface="Consolas"/>
                </a:rPr>
                <a:t>// Is "Fred" the name of an employee or a department?</a:t>
              </a:r>
            </a:p>
            <a:p>
              <a:pPr lvl="0"/>
              <a:r>
                <a:rPr sz="1600" b="1" dirty="0">
                  <a:solidFill>
                    <a:schemeClr val="accent2">
                      <a:lumMod val="50000"/>
                    </a:schemeClr>
                  </a:solidFill>
                  <a:latin typeface="Consolas"/>
                  <a:ea typeface="Consolas"/>
                  <a:cs typeface="Consolas"/>
                  <a:sym typeface="Consolas"/>
                </a:rPr>
                <a:t>Employee </a:t>
              </a:r>
              <a:r>
                <a:rPr lang="en-US" sz="1600" b="1" dirty="0" err="1">
                  <a:solidFill>
                    <a:schemeClr val="accent2">
                      <a:lumMod val="50000"/>
                    </a:schemeClr>
                  </a:solidFill>
                  <a:latin typeface="Consolas"/>
                  <a:ea typeface="Consolas"/>
                  <a:cs typeface="Consolas"/>
                  <a:sym typeface="Consolas"/>
                </a:rPr>
                <a:t>e</a:t>
              </a:r>
              <a:r>
                <a:rPr sz="1600" b="1" dirty="0" err="1">
                  <a:solidFill>
                    <a:schemeClr val="accent2">
                      <a:lumMod val="50000"/>
                    </a:schemeClr>
                  </a:solidFill>
                  <a:latin typeface="Consolas"/>
                  <a:ea typeface="Consolas"/>
                  <a:cs typeface="Consolas"/>
                  <a:sym typeface="Consolas"/>
                </a:rPr>
                <a:t>mployee</a:t>
              </a:r>
              <a:r>
                <a:rPr sz="1600" b="1" dirty="0">
                  <a:solidFill>
                    <a:schemeClr val="accent2">
                      <a:lumMod val="50000"/>
                    </a:schemeClr>
                  </a:solidFill>
                  <a:latin typeface="Consolas"/>
                  <a:ea typeface="Consolas"/>
                  <a:cs typeface="Consolas"/>
                  <a:sym typeface="Consolas"/>
                </a:rPr>
                <a:t> = new Employee("Fred");</a:t>
              </a:r>
            </a:p>
          </p:txBody>
        </p:sp>
      </p:grpSp>
      <p:grpSp>
        <p:nvGrpSpPr>
          <p:cNvPr id="334" name="Group 334"/>
          <p:cNvGrpSpPr/>
          <p:nvPr/>
        </p:nvGrpSpPr>
        <p:grpSpPr>
          <a:xfrm>
            <a:off x="5181600" y="2879018"/>
            <a:ext cx="3733800" cy="1589171"/>
            <a:chOff x="-1600200" y="0"/>
            <a:chExt cx="3733800" cy="1905000"/>
          </a:xfrm>
        </p:grpSpPr>
        <p:sp>
          <p:nvSpPr>
            <p:cNvPr id="332" name="Shape 332"/>
            <p:cNvSpPr/>
            <p:nvPr/>
          </p:nvSpPr>
          <p:spPr>
            <a:xfrm>
              <a:off x="-1600200" y="0"/>
              <a:ext cx="3733800" cy="19050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endParaRPr>
            </a:p>
          </p:txBody>
        </p:sp>
        <p:sp>
          <p:nvSpPr>
            <p:cNvPr id="333" name="Shape 333"/>
            <p:cNvSpPr/>
            <p:nvPr/>
          </p:nvSpPr>
          <p:spPr>
            <a:xfrm>
              <a:off x="-1439403" y="537001"/>
              <a:ext cx="3412206"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Компилятор не может различить два конструктора, принимающих один параметр</a:t>
              </a:r>
            </a:p>
          </p:txBody>
        </p:sp>
      </p:grpSp>
      <p:grpSp>
        <p:nvGrpSpPr>
          <p:cNvPr id="337" name="Group 337"/>
          <p:cNvGrpSpPr/>
          <p:nvPr/>
        </p:nvGrpSpPr>
        <p:grpSpPr>
          <a:xfrm>
            <a:off x="7297881" y="4823092"/>
            <a:ext cx="1600202" cy="1447802"/>
            <a:chOff x="0" y="0"/>
            <a:chExt cx="1600201" cy="1447801"/>
          </a:xfrm>
          <a:solidFill>
            <a:schemeClr val="accent2">
              <a:lumMod val="20000"/>
              <a:lumOff val="80000"/>
            </a:schemeClr>
          </a:solidFill>
        </p:grpSpPr>
        <p:sp>
          <p:nvSpPr>
            <p:cNvPr id="335" name="Shape 335"/>
            <p:cNvSpPr/>
            <p:nvPr/>
          </p:nvSpPr>
          <p:spPr>
            <a:xfrm>
              <a:off x="0" y="0"/>
              <a:ext cx="1600201" cy="14478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336" name="Shape 336"/>
            <p:cNvSpPr/>
            <p:nvPr/>
          </p:nvSpPr>
          <p:spPr>
            <a:xfrm>
              <a:off x="342783" y="540392"/>
              <a:ext cx="894558" cy="27699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lvl1pPr>
            </a:lstStyle>
            <a:p>
              <a:pPr lvl="0">
                <a:defRPr b="0"/>
              </a:pPr>
              <a:r>
                <a:rPr b="1" dirty="0">
                  <a:latin typeface="Calibri" panose="020F0502020204030204" pitchFamily="34" charset="0"/>
                </a:rPr>
                <a:t>CTE</a:t>
              </a:r>
            </a:p>
          </p:txBody>
        </p:sp>
      </p:grpSp>
    </p:spTree>
    <p:extLst>
      <p:ext uri="{BB962C8B-B14F-4D97-AF65-F5344CB8AC3E}">
        <p14:creationId xmlns:p14="http://schemas.microsoft.com/office/powerpoint/2010/main" val="872408993"/>
      </p:ext>
    </p:extLst>
  </p:cSld>
  <p:clrMapOvr>
    <a:masterClrMapping/>
  </p:clrMapOvr>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12981</TotalTime>
  <Words>5443</Words>
  <Application>Microsoft Macintosh PowerPoint</Application>
  <PresentationFormat>On-screen Show (4:3)</PresentationFormat>
  <Paragraphs>1079</Paragraphs>
  <Slides>62</Slides>
  <Notes>16</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Arial Black</vt:lpstr>
      <vt:lpstr>Calibri</vt:lpstr>
      <vt:lpstr>Consolas</vt:lpstr>
      <vt:lpstr>Helvetica</vt:lpstr>
      <vt:lpstr>Helvetica LT Std</vt:lpstr>
      <vt:lpstr>Lucida Grande</vt:lpstr>
      <vt:lpstr>Lucida Sans Typewriter</vt:lpstr>
      <vt:lpstr>Narkisim</vt:lpstr>
      <vt:lpstr>Times New Roman</vt:lpstr>
      <vt:lpstr>Trebuchet MS</vt:lpstr>
      <vt:lpstr>Verdana</vt:lpstr>
      <vt:lpstr>Wingdings</vt:lpstr>
      <vt:lpstr>Arial</vt:lpstr>
      <vt:lpstr>EPAM_PPT_General_Template_20150223</vt:lpstr>
      <vt:lpstr>PowerPoint Presentation</vt:lpstr>
      <vt:lpstr>Объектная модель</vt:lpstr>
      <vt:lpstr>Инкапсуляция</vt:lpstr>
      <vt:lpstr>Модификаторы доступа</vt:lpstr>
      <vt:lpstr>Определение свойства</vt:lpstr>
      <vt:lpstr>Определение свойства</vt:lpstr>
      <vt:lpstr>Модификаторы свойства</vt:lpstr>
      <vt:lpstr>Автоматические свойства (Automatically Implemented Properties)</vt:lpstr>
      <vt:lpstr>Инициализация объекта</vt:lpstr>
      <vt:lpstr>Инициализация объекта</vt:lpstr>
      <vt:lpstr>Рекомендации по определению и использованию свойств</vt:lpstr>
      <vt:lpstr>Рекомендации по определению и использованию свойств</vt:lpstr>
      <vt:lpstr>Определение индексатора</vt:lpstr>
      <vt:lpstr>Определение индексатора</vt:lpstr>
      <vt:lpstr>Определение индексатора</vt:lpstr>
      <vt:lpstr>Создание индексатора</vt:lpstr>
      <vt:lpstr>Сравнение индексаторов и массивов</vt:lpstr>
      <vt:lpstr>Наследование в C#</vt:lpstr>
      <vt:lpstr>Наследование. Моделирование отношения «is a»</vt:lpstr>
      <vt:lpstr>Наследование. Моделирование отношения «is a»</vt:lpstr>
      <vt:lpstr>Иерархии наследования</vt:lpstr>
      <vt:lpstr>Иерархии наследования</vt:lpstr>
      <vt:lpstr>Вызов методов и конструкторов базового класса</vt:lpstr>
      <vt:lpstr>Вызов методов и конструкторов базового класса</vt:lpstr>
      <vt:lpstr>Сокрытие методов базового класса</vt:lpstr>
      <vt:lpstr>Переопределение виртуальных методов базового класса</vt:lpstr>
      <vt:lpstr>Вызов методов базового класса</vt:lpstr>
      <vt:lpstr>Определение запечатанных классов и методов</vt:lpstr>
      <vt:lpstr>Полиморфизм</vt:lpstr>
      <vt:lpstr>Полиморфизм</vt:lpstr>
      <vt:lpstr>Полиморфизм</vt:lpstr>
      <vt:lpstr>Переопределение и сокрытие методов</vt:lpstr>
      <vt:lpstr>Интерфейсы в C#</vt:lpstr>
      <vt:lpstr>Моделирование абстракций и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Понятие интерфейса</vt:lpstr>
      <vt:lpstr>Понятие интерфейса</vt:lpstr>
      <vt:lpstr>Когда класс должен реализовывать интерфейс?</vt:lpstr>
      <vt:lpstr>Определение интерфейса</vt:lpstr>
      <vt:lpstr>Создание и реализация интерфейсов</vt:lpstr>
      <vt:lpstr>Создание и реализация интерфейсов</vt:lpstr>
      <vt:lpstr>Использование интерфейсных ссылок</vt:lpstr>
      <vt:lpstr>Использование интерфейсных ссылок</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Определение свойств в интерфейсе</vt:lpstr>
      <vt:lpstr>Определение свойств в интерфейсе</vt:lpstr>
      <vt:lpstr>Определение индексаторов в интерфейсе</vt:lpstr>
      <vt:lpstr>Абстрактный класс</vt:lpstr>
      <vt:lpstr>Абстрактный  класс vs интерфейс</vt:lpstr>
      <vt:lpstr>Абстрактный метод</vt:lpstr>
      <vt:lpstr>Абстрактный метод</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Анжелика Кравчук</cp:lastModifiedBy>
  <cp:revision>1073</cp:revision>
  <dcterms:created xsi:type="dcterms:W3CDTF">2008-09-08T12:48:20Z</dcterms:created>
  <dcterms:modified xsi:type="dcterms:W3CDTF">2016-03-17T17:45:57Z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